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Outcome: Run a reviewed weekly-plan workflow from fictional notes. This is a 60-minute in-person laptop session after preflight. No setup-duration guarantee. Core first, extensions second.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Use the prepared local model or a checked API budget. External delivery is optional. The facilitator verifies accounts, installed tools and model/host connections before the session. Pair up if setup is incomplete. Do not create accounts or incur costs without understanding the provider terms.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Quick win: Turn three fictional notes into a short next-action list. Aim for a visible result in the first 15 minutes after preflight. Explain that generated code/output is untested until the learner checks it. If tools are unavailable, inspect the prepared example with a partner.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Ask a learner to explain each stage in their own words. This is a teaching model, not a promise that all tools behave identically.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Keep credentials private and use the prepared workshop instance.
References:
n8n: Basic LLM Chain
https://docs.n8n.io/integrations/builtin/cluster-nodes/root-nodes/n8n-nodes-langchain.chainllm/
n8n: If node
https://docs.n8n.io/integrations/builtin/core-nodes/n8n-nodes-base.if/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Keep credentials private and use the prepared workshop instance.
References:
n8n: Basic LLM Chain
https://docs.n8n.io/integrations/builtin/cluster-nodes/root-nodes/n8n-nodes-langchain.chainllm/
n8n: If node
https://docs.n8n.io/integrations/builtin/core-nodes/n8n-nodes-base.if/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Keep credentials private and use the prepared workshop instance.
References:
n8n: Basic LLM Chain
https://docs.n8n.io/integrations/builtin/cluster-nodes/root-nodes/n8n-nodes-langchain.chainllm/
n8n: If node
https://docs.n8n.io/integrations/builtin/core-nodes/n8n-nodes-base.if/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Keep credentials private and use the prepared workshop instance.
References:
n8n: Basic LLM Chain
https://docs.n8n.io/integrations/builtin/cluster-nodes/root-nodes/n8n-nodes-langchain.chainllm/
n8n: If node
https://docs.n8n.io/integrations/builtin/core-nodes/n8n-nodes-base.if/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Keep credentials private and use the prepared workshop instance.
References:
n8n: Basic LLM Chain
https://docs.n8n.io/integrations/builtin/cluster-nodes/root-nodes/n8n-nodes-langchain.chainllm/
n8n: If node
https://docs.n8n.io/integrations/builtin/core-nodes/n8n-nodes-base.if/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Keep credentials private and use the prepared workshop instance.
References:
n8n: Basic LLM Chain
https://docs.n8n.io/integrations/builtin/cluster-nodes/root-nodes/n8n-nodes-langchain.chainllm/
n8n: If node
https://docs.n8n.io/integrations/builtin/core-nodes/n8n-nodes-base.if/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Use fictional practice inputs. Ask learners to show their work, not just the final answer.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Use fictional practice inputs. Ask learners to show their work, not just the final answer.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minutes
These are manual acceptance tests for the learner to perform. No test is claimed to have run merely because it appears here. Ask pairs to demonstrate one pass and one corrected failure.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Choose the observed symptom. Change one thing and rerun the smallest test. Avoid restarting the whole project or adding tools before diagnosing the current step.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Experienced learners use the extensions while beginners complete the same core outcome. An extension is optional, not a prerequisite for participating.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Save the working version before leaving. Add a short note: what worked, what needed correction and what you would try next. The next module builds on the saved output.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Primary sources checked during course creation on 2026-10-08. Provider interfaces and availability can change. The examples, prompts and activities are original community teaching designs. Source links explain capabilities; they do not prove these fictional exercises were executed.
References:
n8n: Basic LLM Chain
https://docs.n8n.io/integrations/builtin/cluster-nodes/root-nodes/n8n-nodes-langchain.chainllm/
n8n: If node
https://docs.n8n.io/integrations/builtin/core-nodes/n8n-nodes-base.if/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hyperlink" Target="https://learn.sajaldubey.com/04-agentic-systems/12-personal-assistant-capstone/index.html#12-quick-win" TargetMode="External"/><Relationship Id="rId1" Type="http://schemas.openxmlformats.org/officeDocument/2006/relationships/image" Target="../media/image-3-1.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2" Type="http://schemas.openxmlformats.org/officeDocument/2006/relationships/hyperlink" Target="https://learn.sajaldubey.com/04-agentic-systems/12-personal-assistant-capstone/index.html#12-build" TargetMode="External"/><Relationship Id="rId1" Type="http://schemas.openxmlformats.org/officeDocument/2006/relationships/image" Target="../media/image-11-1.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 Type="http://schemas.openxmlformats.org/officeDocument/2006/relationships/hyperlink" Target="https://learn.sajaldubey.com/04-agentic-systems/12-personal-assistant-capstone/index.html#12-review" TargetMode="External"/><Relationship Id="rId1" Type="http://schemas.openxmlformats.org/officeDocument/2006/relationships/image" Target="../media/image-12-1.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A0B"/>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dark.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FF5163"/>
                </a:solidFill>
                <a:latin typeface="JetBrains Mono" pitchFamily="34" charset="0"/>
                <a:ea typeface="JetBrains Mono" pitchFamily="34" charset="-122"/>
                <a:cs typeface="JetBrains Mono" pitchFamily="34" charset="-120"/>
              </a:rPr>
              <a:t>MODULE 12 / BUILD TOGETHER</a:t>
            </a:r>
            <a:endParaRPr lang="en-US" sz="1100" dirty="0"/>
          </a:p>
        </p:txBody>
      </p:sp>
      <p:sp>
        <p:nvSpPr>
          <p:cNvPr id="4" name="Text 1"/>
          <p:cNvSpPr txBox="1"/>
          <p:nvPr/>
        </p:nvSpPr>
        <p:spPr>
          <a:xfrm>
            <a:off x="594360" y="1600200"/>
            <a:ext cx="10515600" cy="1828800"/>
          </a:xfrm>
          <a:prstGeom prst="rect">
            <a:avLst/>
          </a:prstGeom>
          <a:noFill/>
          <a:ln/>
        </p:spPr>
        <p:txBody>
          <a:bodyPr wrap="square" lIns="0" tIns="0" rIns="0" bIns="0" rtlCol="0" anchor="ctr"/>
          <a:lstStyle/>
          <a:p>
            <a:pPr indent="0" marL="0">
              <a:spcAft>
                <a:spcPts val="400"/>
              </a:spcAft>
              <a:buNone/>
            </a:pPr>
            <a:r>
              <a:rPr lang="en-US" sz="5400" b="1" dirty="0">
                <a:solidFill>
                  <a:srgbClr val="FFFFFF"/>
                </a:solidFill>
                <a:latin typeface="Inter" pitchFamily="34" charset="0"/>
                <a:ea typeface="Inter" pitchFamily="34" charset="-122"/>
                <a:cs typeface="Inter" pitchFamily="34" charset="-120"/>
              </a:rPr>
              <a:t>Connect your notes to a useful next action.</a:t>
            </a:r>
            <a:endParaRPr lang="en-US" sz="5400" dirty="0"/>
          </a:p>
        </p:txBody>
      </p:sp>
      <p:sp>
        <p:nvSpPr>
          <p:cNvPr id="5" name="Text 2"/>
          <p:cNvSpPr txBox="1"/>
          <p:nvPr/>
        </p:nvSpPr>
        <p:spPr>
          <a:xfrm>
            <a:off x="640080" y="3794760"/>
            <a:ext cx="9784080" cy="914400"/>
          </a:xfrm>
          <a:prstGeom prst="rect">
            <a:avLst/>
          </a:prstGeom>
          <a:noFill/>
          <a:ln/>
        </p:spPr>
        <p:txBody>
          <a:bodyPr wrap="square" lIns="0" tIns="0" rIns="0" bIns="0" rtlCol="0" anchor="ctr"/>
          <a:lstStyle/>
          <a:p>
            <a:pPr indent="0" marL="0">
              <a:spcAft>
                <a:spcPts val="400"/>
              </a:spcAft>
              <a:buNone/>
            </a:pPr>
            <a:r>
              <a:rPr lang="en-US" sz="2700" dirty="0">
                <a:solidFill>
                  <a:srgbClr val="D4D4D8"/>
                </a:solidFill>
                <a:latin typeface="Inter" pitchFamily="34" charset="0"/>
                <a:ea typeface="Inter" pitchFamily="34" charset="-122"/>
                <a:cs typeface="Inter" pitchFamily="34" charset="-120"/>
              </a:rPr>
              <a:t>Run a reviewed weekly-plan workflow from fictional notes.</a:t>
            </a:r>
            <a:endParaRPr lang="en-US" sz="2700" dirty="0"/>
          </a:p>
        </p:txBody>
      </p:sp>
      <p:sp>
        <p:nvSpPr>
          <p:cNvPr id="6" name="Shape 3"/>
          <p:cNvSpPr/>
          <p:nvPr/>
        </p:nvSpPr>
        <p:spPr>
          <a:xfrm>
            <a:off x="640080" y="5166360"/>
            <a:ext cx="3474720" cy="594360"/>
          </a:xfrm>
          <a:prstGeom prst="roundRect">
            <a:avLst>
              <a:gd name="adj" fmla="val 23077"/>
            </a:avLst>
          </a:prstGeom>
          <a:solidFill>
            <a:srgbClr val="242428"/>
          </a:solidFill>
          <a:ln w="8890">
            <a:solidFill>
              <a:srgbClr val="242428"/>
            </a:solidFill>
            <a:prstDash val="solid"/>
          </a:ln>
        </p:spPr>
      </p:sp>
      <p:sp>
        <p:nvSpPr>
          <p:cNvPr id="7" name="Text 4"/>
          <p:cNvSpPr txBox="1"/>
          <p:nvPr/>
        </p:nvSpPr>
        <p:spPr>
          <a:xfrm>
            <a:off x="82296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Build one thing</a:t>
            </a:r>
            <a:endParaRPr lang="en-US" sz="1600" dirty="0"/>
          </a:p>
        </p:txBody>
      </p:sp>
      <p:sp>
        <p:nvSpPr>
          <p:cNvPr id="8" name="Shape 5"/>
          <p:cNvSpPr/>
          <p:nvPr/>
        </p:nvSpPr>
        <p:spPr>
          <a:xfrm>
            <a:off x="4343400" y="5166360"/>
            <a:ext cx="3474720" cy="594360"/>
          </a:xfrm>
          <a:prstGeom prst="roundRect">
            <a:avLst>
              <a:gd name="adj" fmla="val 23077"/>
            </a:avLst>
          </a:prstGeom>
          <a:solidFill>
            <a:srgbClr val="242428"/>
          </a:solidFill>
          <a:ln w="8890">
            <a:solidFill>
              <a:srgbClr val="242428"/>
            </a:solidFill>
            <a:prstDash val="solid"/>
          </a:ln>
        </p:spPr>
      </p:sp>
      <p:sp>
        <p:nvSpPr>
          <p:cNvPr id="9" name="Text 6"/>
          <p:cNvSpPr txBox="1"/>
          <p:nvPr/>
        </p:nvSpPr>
        <p:spPr>
          <a:xfrm>
            <a:off x="452628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Check it works</a:t>
            </a:r>
            <a:endParaRPr lang="en-US" sz="1600" dirty="0"/>
          </a:p>
        </p:txBody>
      </p:sp>
      <p:sp>
        <p:nvSpPr>
          <p:cNvPr id="10" name="Shape 7"/>
          <p:cNvSpPr/>
          <p:nvPr/>
        </p:nvSpPr>
        <p:spPr>
          <a:xfrm>
            <a:off x="8046720" y="5166360"/>
            <a:ext cx="3474720" cy="594360"/>
          </a:xfrm>
          <a:prstGeom prst="roundRect">
            <a:avLst>
              <a:gd name="adj" fmla="val 23077"/>
            </a:avLst>
          </a:prstGeom>
          <a:solidFill>
            <a:srgbClr val="242428"/>
          </a:solidFill>
          <a:ln w="8890">
            <a:solidFill>
              <a:srgbClr val="242428"/>
            </a:solidFill>
            <a:prstDash val="solid"/>
          </a:ln>
        </p:spPr>
      </p:sp>
      <p:sp>
        <p:nvSpPr>
          <p:cNvPr id="11" name="Text 8"/>
          <p:cNvSpPr txBox="1"/>
          <p:nvPr/>
        </p:nvSpPr>
        <p:spPr>
          <a:xfrm>
            <a:off x="822960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Choose an extension</a:t>
            </a:r>
            <a:endParaRPr lang="en-US" sz="1600" dirty="0"/>
          </a:p>
        </p:txBody>
      </p:sp>
      <p:sp>
        <p:nvSpPr>
          <p:cNvPr id="12" name="Text 9"/>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B4B4BC"/>
                </a:solidFill>
                <a:latin typeface="Inter" pitchFamily="34" charset="0"/>
                <a:ea typeface="Inter" pitchFamily="34" charset="-122"/>
                <a:cs typeface="Inter" pitchFamily="34" charset="-120"/>
              </a:rPr>
              <a:t>Free neighbourhood AI learning</a:t>
            </a:r>
            <a:endParaRPr lang="en-US" sz="1300" dirty="0"/>
          </a:p>
        </p:txBody>
      </p:sp>
      <p:sp>
        <p:nvSpPr>
          <p:cNvPr id="13" name="Text 10"/>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B4B4BC"/>
                </a:solidFill>
                <a:latin typeface="JetBrains Mono" pitchFamily="34" charset="0"/>
                <a:ea typeface="JetBrains Mono" pitchFamily="34" charset="-122"/>
                <a:cs typeface="JetBrains Mono" pitchFamily="34" charset="-120"/>
              </a:rPr>
              <a:t>01 / 17</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12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Before you start.</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You already know</a:t>
            </a:r>
            <a:endParaRPr lang="en-US" sz="2200" dirty="0"/>
          </a:p>
        </p:txBody>
      </p:sp>
      <p:sp>
        <p:nvSpPr>
          <p:cNvPr id="8" name="Text 5"/>
          <p:cNvSpPr txBox="1"/>
          <p:nvPr/>
        </p:nvSpPr>
        <p:spPr>
          <a:xfrm>
            <a:off x="82296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Modules 06–11 or their core outputs. A prepared n8n model connection.</a:t>
            </a:r>
            <a:endParaRPr lang="en-US" sz="20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Open these tools</a:t>
            </a:r>
            <a:endParaRPr lang="en-US" sz="2200" dirty="0"/>
          </a:p>
        </p:txBody>
      </p:sp>
      <p:sp>
        <p:nvSpPr>
          <p:cNvPr id="12" name="Text 9"/>
          <p:cNvSpPr txBox="1"/>
          <p:nvPr/>
        </p:nvSpPr>
        <p:spPr>
          <a:xfrm>
            <a:off x="457200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n8n, approved note text, a language-model chain; optional bot only after approval.</a:t>
            </a:r>
            <a:endParaRPr lang="en-US" sz="20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Check the requirement</a:t>
            </a:r>
            <a:endParaRPr lang="en-US" sz="2200" dirty="0"/>
          </a:p>
        </p:txBody>
      </p:sp>
      <p:sp>
        <p:nvSpPr>
          <p:cNvPr id="16" name="Text 13"/>
          <p:cNvSpPr txBox="1"/>
          <p:nvPr/>
        </p:nvSpPr>
        <p:spPr>
          <a:xfrm>
            <a:off x="832104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Use the prepared local model or a checked API budget. External delivery is optional.</a:t>
            </a:r>
            <a:endParaRPr lang="en-US" sz="20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02 / 17</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12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Your first small win.</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2400" dirty="0">
                <a:solidFill>
                  <a:srgbClr val="FFFFFF"/>
                </a:solidFill>
                <a:latin typeface="Inter" pitchFamily="34" charset="0"/>
                <a:ea typeface="Inter" pitchFamily="34" charset="-122"/>
                <a:cs typeface="Inter" pitchFamily="34" charset="-120"/>
              </a:rPr>
              <a:t>Use these fictional notes to suggest three next actions: organise books; ask organiser about room permission; draft an invitation after permission. Mark dependencies. Do not send or book anything. Return Action | Evidence | Approval needed.</a:t>
            </a:r>
            <a:endParaRPr lang="en-US" sz="24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Copy this prompt from the learner page. Replace bracketed placeholders yourself.</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03 / 17</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12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What happens between input and output?</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Your notes supply the evidence.</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 workflow or agent prepares a draft.</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Human review decides whether any action follows.</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Follow the data. Name the human decision.</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04 / 17</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12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01. Define a small success.</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Pick one weekly plan, not a life-management system.</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Choose three fictional notes from your second brain.</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Write what a useful checked output should contain.</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05 / 17</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12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02. Create a manual input.</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Add Manual Trigger and Edit Fields in n8n.</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Create a String notes containing labelled note text.</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Keep contact details and credentials out of it.</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06 / 17</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12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03. Connect the summariser.</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Use the working Basic LLM Chain from Module 08.</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Apply the evidence-and-approval prompt.</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Keep the configured model and test one input.</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07 / 17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12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04. Inspect the plan.</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Check each action against a named note.</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Remove invented deadlines and completed-action claims.</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Mark actions blocked by missing permission.</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08 / 17</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12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05. Add an approval decision.</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Create a Boolean approved field only after human review.</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Use an If node to gate any later delivery.</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When false, end with a draft-only output.</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09 / 17</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12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06. Run the final two tests.</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Run once with approved=false and confirm nothing sends.</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Review and test approved=true only in your own test chat if connected.</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Save the workflow, prompt, test evidence and next improvement.</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10 / 17</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12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Make the working version.</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2400" dirty="0">
                <a:solidFill>
                  <a:srgbClr val="FFFFFF"/>
                </a:solidFill>
                <a:latin typeface="Inter" pitchFamily="34" charset="0"/>
                <a:ea typeface="Inter" pitchFamily="34" charset="-122"/>
                <a:cs typeface="Inter" pitchFamily="34" charset="-120"/>
              </a:rPr>
              <a:t>Create a weekly plan only from these labelled notes: {{$json.notes}}. Return Action | Evidence note | Dependency | Approval needed. Use at most three actions. Mark missing facts unknown. Produce a draft only; do not claim to send, book or finish work.</a:t>
            </a:r>
            <a:endParaRPr lang="en-US" sz="24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Copy this prompt from the learner page. Replace bracketed placeholders yourself.</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11 / 17</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12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Ask for a review. Then check it.</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2400" dirty="0">
                <a:solidFill>
                  <a:srgbClr val="FFFFFF"/>
                </a:solidFill>
                <a:latin typeface="Inter" pitchFamily="34" charset="0"/>
                <a:ea typeface="Inter" pitchFamily="34" charset="-122"/>
                <a:cs typeface="Inter" pitchFamily="34" charset="-120"/>
              </a:rPr>
              <a:t>Audit this capstone plan against its notes. Identify invented facts, missing dependencies and actions needing permission. Return Pass/Revise with reasons. Do not approve on my behalf. Notes: [paste]. Plan: [paste].</a:t>
            </a:r>
            <a:endParaRPr lang="en-US" sz="24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Copy this prompt from the learner page. Replace bracketed placeholders yourself.</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12 / 17</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12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Prove your result works.</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Every action cites an input note.</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Unapproved run has no external send path.</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You can explain the trigger, model step and approval gate.</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Record the input, the output and one check.</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13 / 17</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12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When it does not work yet.</a:t>
            </a:r>
            <a:endParaRPr lang="en-US" sz="3700" dirty="0"/>
          </a:p>
        </p:txBody>
      </p:sp>
      <p:sp>
        <p:nvSpPr>
          <p:cNvPr id="5" name="Shape 2"/>
          <p:cNvSpPr/>
          <p:nvPr/>
        </p:nvSpPr>
        <p:spPr>
          <a:xfrm>
            <a:off x="594360" y="2770632"/>
            <a:ext cx="534924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489204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489204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Too many moving parts</a:t>
            </a:r>
            <a:endParaRPr lang="en-US" sz="2200" dirty="0"/>
          </a:p>
        </p:txBody>
      </p:sp>
      <p:sp>
        <p:nvSpPr>
          <p:cNvPr id="8" name="Text 5"/>
          <p:cNvSpPr txBox="1"/>
          <p:nvPr/>
        </p:nvSpPr>
        <p:spPr>
          <a:xfrm>
            <a:off x="822960" y="4526280"/>
            <a:ext cx="489204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Return to manual input and one model step.</a:t>
            </a:r>
            <a:endParaRPr lang="en-US" sz="2000" dirty="0"/>
          </a:p>
        </p:txBody>
      </p:sp>
      <p:sp>
        <p:nvSpPr>
          <p:cNvPr id="9" name="Shape 6"/>
          <p:cNvSpPr/>
          <p:nvPr/>
        </p:nvSpPr>
        <p:spPr>
          <a:xfrm>
            <a:off x="6217920" y="2770632"/>
            <a:ext cx="534924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6446520" y="3008376"/>
            <a:ext cx="489204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6446520" y="3611880"/>
            <a:ext cx="489204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Approval default is true</a:t>
            </a:r>
            <a:endParaRPr lang="en-US" sz="2200" dirty="0"/>
          </a:p>
        </p:txBody>
      </p:sp>
      <p:sp>
        <p:nvSpPr>
          <p:cNvPr id="12" name="Text 9"/>
          <p:cNvSpPr txBox="1"/>
          <p:nvPr/>
        </p:nvSpPr>
        <p:spPr>
          <a:xfrm>
            <a:off x="6446520" y="4526280"/>
            <a:ext cx="489204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Set false by default and test the blocked path first.</a:t>
            </a:r>
            <a:endParaRPr lang="en-US" sz="2000" dirty="0"/>
          </a:p>
        </p:txBody>
      </p:sp>
      <p:sp>
        <p:nvSpPr>
          <p:cNvPr id="13" name="Text 10"/>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4" name="Text 11"/>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14 / 17</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12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Choose your next challenge.</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Core complete</a:t>
            </a:r>
            <a:endParaRPr lang="en-US" sz="2200" dirty="0"/>
          </a:p>
        </p:txBody>
      </p:sp>
      <p:sp>
        <p:nvSpPr>
          <p:cNvPr id="8" name="Text 5"/>
          <p:cNvSpPr txBox="1"/>
          <p:nvPr/>
        </p:nvSpPr>
        <p:spPr>
          <a:xfrm>
            <a:off x="82296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Show one checked output to a partner.</a:t>
            </a:r>
            <a:endParaRPr lang="en-US" sz="20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Extension 1</a:t>
            </a:r>
            <a:endParaRPr lang="en-US" sz="2200" dirty="0"/>
          </a:p>
        </p:txBody>
      </p:sp>
      <p:sp>
        <p:nvSpPr>
          <p:cNvPr id="12" name="Text 9"/>
          <p:cNvSpPr txBox="1"/>
          <p:nvPr/>
        </p:nvSpPr>
        <p:spPr>
          <a:xfrm>
            <a:off x="457200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Add a schedule only after manual tests pass.</a:t>
            </a:r>
            <a:endParaRPr lang="en-US" sz="20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Extension 2</a:t>
            </a:r>
            <a:endParaRPr lang="en-US" sz="2200" dirty="0"/>
          </a:p>
        </p:txBody>
      </p:sp>
      <p:sp>
        <p:nvSpPr>
          <p:cNvPr id="16" name="Text 13"/>
          <p:cNvSpPr txBox="1"/>
          <p:nvPr/>
        </p:nvSpPr>
        <p:spPr>
          <a:xfrm>
            <a:off x="832104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Add logs and a small failure-recovery path.</a:t>
            </a:r>
            <a:endParaRPr lang="en-US" sz="20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15 / 17</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0A0B"/>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dark.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FF5163"/>
                </a:solidFill>
                <a:latin typeface="JetBrains Mono" pitchFamily="34" charset="0"/>
                <a:ea typeface="JetBrains Mono" pitchFamily="34" charset="-122"/>
                <a:cs typeface="JetBrains Mono" pitchFamily="34" charset="-120"/>
              </a:rPr>
              <a:t>MODULE 12 / BUILD TOGETHER</a:t>
            </a:r>
            <a:endParaRPr lang="en-US" sz="1100" dirty="0"/>
          </a:p>
        </p:txBody>
      </p:sp>
      <p:sp>
        <p:nvSpPr>
          <p:cNvPr id="4" name="Text 1"/>
          <p:cNvSpPr txBox="1"/>
          <p:nvPr/>
        </p:nvSpPr>
        <p:spPr>
          <a:xfrm>
            <a:off x="594360" y="1600200"/>
            <a:ext cx="10515600" cy="1828800"/>
          </a:xfrm>
          <a:prstGeom prst="rect">
            <a:avLst/>
          </a:prstGeom>
          <a:noFill/>
          <a:ln/>
        </p:spPr>
        <p:txBody>
          <a:bodyPr wrap="square" lIns="0" tIns="0" rIns="0" bIns="0" rtlCol="0" anchor="ctr"/>
          <a:lstStyle/>
          <a:p>
            <a:pPr indent="0" marL="0">
              <a:spcAft>
                <a:spcPts val="400"/>
              </a:spcAft>
              <a:buNone/>
            </a:pPr>
            <a:r>
              <a:rPr lang="en-US" sz="5400" b="1" dirty="0">
                <a:solidFill>
                  <a:srgbClr val="FFFFFF"/>
                </a:solidFill>
                <a:latin typeface="Inter" pitchFamily="34" charset="0"/>
                <a:ea typeface="Inter" pitchFamily="34" charset="-122"/>
                <a:cs typeface="Inter" pitchFamily="34" charset="-120"/>
              </a:rPr>
              <a:t>Keep the result. Keep the evidence.</a:t>
            </a:r>
            <a:endParaRPr lang="en-US" sz="5400" dirty="0"/>
          </a:p>
        </p:txBody>
      </p:sp>
      <p:sp>
        <p:nvSpPr>
          <p:cNvPr id="5" name="Text 2"/>
          <p:cNvSpPr txBox="1"/>
          <p:nvPr/>
        </p:nvSpPr>
        <p:spPr>
          <a:xfrm>
            <a:off x="640080" y="3794760"/>
            <a:ext cx="9784080" cy="914400"/>
          </a:xfrm>
          <a:prstGeom prst="rect">
            <a:avLst/>
          </a:prstGeom>
          <a:noFill/>
          <a:ln/>
        </p:spPr>
        <p:txBody>
          <a:bodyPr wrap="square" lIns="0" tIns="0" rIns="0" bIns="0" rtlCol="0" anchor="ctr"/>
          <a:lstStyle/>
          <a:p>
            <a:pPr indent="0" marL="0">
              <a:spcAft>
                <a:spcPts val="400"/>
              </a:spcAft>
              <a:buNone/>
            </a:pPr>
            <a:r>
              <a:rPr lang="en-US" sz="2700" dirty="0">
                <a:solidFill>
                  <a:srgbClr val="D4D4D8"/>
                </a:solidFill>
                <a:latin typeface="Inter" pitchFamily="34" charset="0"/>
                <a:ea typeface="Inter" pitchFamily="34" charset="-122"/>
                <a:cs typeface="Inter" pitchFamily="34" charset="-120"/>
              </a:rPr>
              <a:t>Run a reviewed weekly-plan workflow from fictional notes.</a:t>
            </a:r>
            <a:endParaRPr lang="en-US" sz="2700" dirty="0"/>
          </a:p>
        </p:txBody>
      </p:sp>
      <p:sp>
        <p:nvSpPr>
          <p:cNvPr id="6" name="Shape 3"/>
          <p:cNvSpPr/>
          <p:nvPr/>
        </p:nvSpPr>
        <p:spPr>
          <a:xfrm>
            <a:off x="640080" y="5166360"/>
            <a:ext cx="3474720" cy="594360"/>
          </a:xfrm>
          <a:prstGeom prst="roundRect">
            <a:avLst>
              <a:gd name="adj" fmla="val 23077"/>
            </a:avLst>
          </a:prstGeom>
          <a:solidFill>
            <a:srgbClr val="242428"/>
          </a:solidFill>
          <a:ln w="8890">
            <a:solidFill>
              <a:srgbClr val="242428"/>
            </a:solidFill>
            <a:prstDash val="solid"/>
          </a:ln>
        </p:spPr>
      </p:sp>
      <p:sp>
        <p:nvSpPr>
          <p:cNvPr id="7" name="Text 4"/>
          <p:cNvSpPr txBox="1"/>
          <p:nvPr/>
        </p:nvSpPr>
        <p:spPr>
          <a:xfrm>
            <a:off x="82296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Save your files</a:t>
            </a:r>
            <a:endParaRPr lang="en-US" sz="1600" dirty="0"/>
          </a:p>
        </p:txBody>
      </p:sp>
      <p:sp>
        <p:nvSpPr>
          <p:cNvPr id="8" name="Shape 5"/>
          <p:cNvSpPr/>
          <p:nvPr/>
        </p:nvSpPr>
        <p:spPr>
          <a:xfrm>
            <a:off x="4343400" y="5166360"/>
            <a:ext cx="3474720" cy="594360"/>
          </a:xfrm>
          <a:prstGeom prst="roundRect">
            <a:avLst>
              <a:gd name="adj" fmla="val 23077"/>
            </a:avLst>
          </a:prstGeom>
          <a:solidFill>
            <a:srgbClr val="242428"/>
          </a:solidFill>
          <a:ln w="8890">
            <a:solidFill>
              <a:srgbClr val="242428"/>
            </a:solidFill>
            <a:prstDash val="solid"/>
          </a:ln>
        </p:spPr>
      </p:sp>
      <p:sp>
        <p:nvSpPr>
          <p:cNvPr id="9" name="Text 6"/>
          <p:cNvSpPr txBox="1"/>
          <p:nvPr/>
        </p:nvSpPr>
        <p:spPr>
          <a:xfrm>
            <a:off x="452628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Save your prompt</a:t>
            </a:r>
            <a:endParaRPr lang="en-US" sz="1600" dirty="0"/>
          </a:p>
        </p:txBody>
      </p:sp>
      <p:sp>
        <p:nvSpPr>
          <p:cNvPr id="10" name="Shape 7"/>
          <p:cNvSpPr/>
          <p:nvPr/>
        </p:nvSpPr>
        <p:spPr>
          <a:xfrm>
            <a:off x="8046720" y="5166360"/>
            <a:ext cx="3474720" cy="594360"/>
          </a:xfrm>
          <a:prstGeom prst="roundRect">
            <a:avLst>
              <a:gd name="adj" fmla="val 23077"/>
            </a:avLst>
          </a:prstGeom>
          <a:solidFill>
            <a:srgbClr val="242428"/>
          </a:solidFill>
          <a:ln w="8890">
            <a:solidFill>
              <a:srgbClr val="242428"/>
            </a:solidFill>
            <a:prstDash val="solid"/>
          </a:ln>
        </p:spPr>
      </p:sp>
      <p:sp>
        <p:nvSpPr>
          <p:cNvPr id="11" name="Text 8"/>
          <p:cNvSpPr txBox="1"/>
          <p:nvPr/>
        </p:nvSpPr>
        <p:spPr>
          <a:xfrm>
            <a:off x="822960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Name the next change</a:t>
            </a:r>
            <a:endParaRPr lang="en-US" sz="1600" dirty="0"/>
          </a:p>
        </p:txBody>
      </p:sp>
      <p:sp>
        <p:nvSpPr>
          <p:cNvPr id="12" name="Text 9"/>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B4B4BC"/>
                </a:solidFill>
                <a:latin typeface="Inter" pitchFamily="34" charset="0"/>
                <a:ea typeface="Inter" pitchFamily="34" charset="-122"/>
                <a:cs typeface="Inter" pitchFamily="34" charset="-120"/>
              </a:rPr>
              <a:t>Free neighbourhood AI learning</a:t>
            </a:r>
            <a:endParaRPr lang="en-US" sz="1300" dirty="0"/>
          </a:p>
        </p:txBody>
      </p:sp>
      <p:sp>
        <p:nvSpPr>
          <p:cNvPr id="13" name="Text 10"/>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B4B4BC"/>
                </a:solidFill>
                <a:latin typeface="JetBrains Mono" pitchFamily="34" charset="0"/>
                <a:ea typeface="JetBrains Mono" pitchFamily="34" charset="-122"/>
                <a:cs typeface="JetBrains Mono" pitchFamily="34" charset="-120"/>
              </a:rPr>
              <a:t>16 / 17</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12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Sources you can check.</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n8n</a:t>
            </a:r>
            <a:endParaRPr lang="en-US" sz="2200" dirty="0"/>
          </a:p>
        </p:txBody>
      </p:sp>
      <p:sp>
        <p:nvSpPr>
          <p:cNvPr id="8" name="Text 5"/>
          <p:cNvSpPr txBox="1"/>
          <p:nvPr/>
        </p:nvSpPr>
        <p:spPr>
          <a:xfrm>
            <a:off x="82296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Basic LLM Chain</a:t>
            </a:r>
            <a:endParaRPr lang="en-US" sz="20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n8n</a:t>
            </a:r>
            <a:endParaRPr lang="en-US" sz="2200" dirty="0"/>
          </a:p>
        </p:txBody>
      </p:sp>
      <p:sp>
        <p:nvSpPr>
          <p:cNvPr id="12" name="Text 9"/>
          <p:cNvSpPr txBox="1"/>
          <p:nvPr/>
        </p:nvSpPr>
        <p:spPr>
          <a:xfrm>
            <a:off x="457200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If node</a:t>
            </a:r>
            <a:endParaRPr lang="en-US" sz="20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NIST</a:t>
            </a:r>
            <a:endParaRPr lang="en-US" sz="2200" dirty="0"/>
          </a:p>
        </p:txBody>
      </p:sp>
      <p:sp>
        <p:nvSpPr>
          <p:cNvPr id="16" name="Text 13"/>
          <p:cNvSpPr txBox="1"/>
          <p:nvPr/>
        </p:nvSpPr>
        <p:spPr>
          <a:xfrm>
            <a:off x="832104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Generative AI Profile</a:t>
            </a:r>
            <a:endParaRPr lang="en-US" sz="20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17 / 17</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Neighbourhood learning community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Connect your notes to a useful next action.</dc:title>
  <dc:subject>Original neighbourhood AI Builder Path</dc:subject>
  <dc:creator>@iamsajaldubey</dc:creator>
  <cp:lastModifiedBy>@iamsajaldubey</cp:lastModifiedBy>
  <cp:revision>1</cp:revision>
  <dcterms:created xsi:type="dcterms:W3CDTF">2026-10-08T17:43:45Z</dcterms:created>
  <dcterms:modified xsi:type="dcterms:W3CDTF">2026-10-08T17:43:45Z</dcterms:modified>
</cp:coreProperties>
</file>