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Outcome: Watch a tool-using agent calculate a fictional supplies total. This is a 60-minute in-person laptop session after preflight. No setup-duration guarantee. Core first, extensions second.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The chosen hosted model may need API billing. A chat subscription is not an API credential. The facilitator verifies accounts, installed tools and model/host connections before the session. Pair up if setup is incomplete. Do not create accounts or incur costs without understanding the provider terms.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Quick win: Inspect a prepared calculator tool call and check its result. Aim for a visible result in the first 15 minutes after preflight. Explain that generated code/output is untested until the learner checks it. If tools are unavailable, inspect the prepared example with a partner.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Ask a learner to explain each stage in their own words. This is a teaching model, not a promise that all tools behave identically.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AI Agent
https://docs.n8n.io/integrations/builtin/cluster-nodes/root-nodes/n8n-nodes-langchain.agent/
n8n: Supported tool-calling models
https://docs.n8n.io/integrations/builtin/cluster-nodes/root-nodes/n8n-nodes-langchain.agent/tools-agent/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AI Agent
https://docs.n8n.io/integrations/builtin/cluster-nodes/root-nodes/n8n-nodes-langchain.agent/
n8n: Supported tool-calling models
https://docs.n8n.io/integrations/builtin/cluster-nodes/root-nodes/n8n-nodes-langchain.agent/tools-agent/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AI Agent
https://docs.n8n.io/integrations/builtin/cluster-nodes/root-nodes/n8n-nodes-langchain.agent/
n8n: Supported tool-calling models
https://docs.n8n.io/integrations/builtin/cluster-nodes/root-nodes/n8n-nodes-langchain.agent/tools-agent/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AI Agent
https://docs.n8n.io/integrations/builtin/cluster-nodes/root-nodes/n8n-nodes-langchain.agent/
n8n: Supported tool-calling models
https://docs.n8n.io/integrations/builtin/cluster-nodes/root-nodes/n8n-nodes-langchain.agent/tools-agent/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AI Agent
https://docs.n8n.io/integrations/builtin/cluster-nodes/root-nodes/n8n-nodes-langchain.agent/
n8n: Supported tool-calling models
https://docs.n8n.io/integrations/builtin/cluster-nodes/root-nodes/n8n-nodes-langchain.agent/tools-agent/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Perform these numbered actions on the laptop. Pause after the step and inspect the result. Keep credentials private and use the prepared workshop instance.
References:
n8n: AI Agent
https://docs.n8n.io/integrations/builtin/cluster-nodes/root-nodes/n8n-nodes-langchain.agent/
n8n: Supported tool-calling models
https://docs.n8n.io/integrations/builtin/cluster-nodes/root-nodes/n8n-nodes-langchain.agent/tools-agent/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Use fictional practice inputs. Ask learners to show their work, not just the final answer.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 minutes
These are manual acceptance tests for the learner to perform. No test is claimed to have run merely because it appears here. Ask pairs to demonstrate one pass and one corrected failure.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minutes
Choose the observed symptom. Change one thing and rerun the smallest test. Avoid restarting the whole project or adding tools before diagnosing the current step.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minutes
Experienced learners use the extensions while beginners complete the same core outcome. An extension is optional, not a prerequisite for participating.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minutes
Save the working version before leaving. Add a short note: what worked, what needed correction and what you would try next. The next module builds on the saved output.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Primary sources checked during course creation on 2026-10-08. Provider interfaces and availability can change. The examples, prompts and activities are original community teaching designs. Source links explain capabilities; they do not prove these fictional exercises were executed.
References:
n8n: AI Agent
https://docs.n8n.io/integrations/builtin/cluster-nodes/root-nodes/n8n-nodes-langchain.agent/
n8n: Supported tool-calling models
https://docs.n8n.io/integrations/builtin/cluster-nodes/root-nodes/n8n-nodes-langchain.agent/tools-agent/
n8n: Calculator tool
https://docs.n8n.io/integrations/builtin/cluster-nodes/sub-nodes/n8n-nodes-langchain.toolcalculator/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hyperlink" Target="https://learn.sajaldubey.com/04-agentic-systems/10-first-tool-using-agent/index.html#10-quick-win" TargetMode="External"/><Relationship Id="rId1" Type="http://schemas.openxmlformats.org/officeDocument/2006/relationships/image" Target="../media/image-3-1.pn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gif"/><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learn.sajaldubey.com/04-agentic-systems/10-first-tool-using-agent/index.html#10-build" TargetMode="External"/><Relationship Id="rId1" Type="http://schemas.openxmlformats.org/officeDocument/2006/relationships/image" Target="../media/image-11-1.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hyperlink" Target="https://learn.sajaldubey.com/04-agentic-systems/10-first-tool-using-agent/index.html#10-review" TargetMode="External"/><Relationship Id="rId1" Type="http://schemas.openxmlformats.org/officeDocument/2006/relationships/image" Target="../media/image-12-1.png"/><Relationship Id="rId3" Type="http://schemas.openxmlformats.org/officeDocument/2006/relationships/slideLayout" Target="../slideLayouts/slideLayout1.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Let an agent choose a small tool.</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Watch a tool-using agent calculate a fictional supplies total.</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Build one thing</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it works</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Choose an extension</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17</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Before you start.</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You already know</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Modules 07–08. Prepared n8n and a supported tool-calling chat model.</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Open these tools</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AI Agent, supported Chat Model and Calculator sub-node.</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Check the requirement</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The chosen hosted model may need API billing. A chat subscription is not an API credential.</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17</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first small win.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Work out the fictional supplies total: 12 notebooks at 3 units each, plus 8 pens at 2 units each. Show the arithmetic and state the total. This is a workshop calculation, not a real purchase.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happens between input and output?</a:t>
            </a:r>
            <a:endParaRPr lang="en-US" sz="3700" dirty="0"/>
          </a:p>
        </p:txBody>
      </p:sp>
      <p:pic>
        <p:nvPicPr>
          <p:cNvPr id="5" name="Image 1" descr="/private/tmp/neighbourhood-ai-rebuild/Neighbourhood AI Learning Path/shared-assets/agent-flow-compact.gif">    </p:cNvPr>
          <p:cNvPicPr>
            <a:picLocks noChangeAspect="1"/>
          </p:cNvPicPr>
          <p:nvPr/>
        </p:nvPicPr>
        <p:blipFill>
          <a:blip r:embed="rId2"/>
          <a:stretch>
            <a:fillRect/>
          </a:stretch>
        </p:blipFill>
        <p:spPr>
          <a:xfrm>
            <a:off x="594360" y="2816352"/>
            <a:ext cx="10972800" cy="1371600"/>
          </a:xfrm>
          <a:prstGeom prst="rect">
            <a:avLst/>
          </a:prstGeom>
        </p:spPr>
      </p:pic>
      <p:sp>
        <p:nvSpPr>
          <p:cNvPr id="6" name="Text 2"/>
          <p:cNvSpPr txBox="1"/>
          <p:nvPr/>
        </p:nvSpPr>
        <p:spPr>
          <a:xfrm>
            <a:off x="731520" y="4434840"/>
            <a:ext cx="10515600" cy="393192"/>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The agent receives a goal and tool descriptions.</a:t>
            </a:r>
            <a:endParaRPr lang="en-US" sz="2000" dirty="0"/>
          </a:p>
        </p:txBody>
      </p:sp>
      <p:sp>
        <p:nvSpPr>
          <p:cNvPr id="7" name="Text 3"/>
          <p:cNvSpPr txBox="1"/>
          <p:nvPr/>
        </p:nvSpPr>
        <p:spPr>
          <a:xfrm>
            <a:off x="731520" y="4892040"/>
            <a:ext cx="10515600" cy="393192"/>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The model chooses a permitted tool when needed.</a:t>
            </a:r>
            <a:endParaRPr lang="en-US" sz="2000" dirty="0"/>
          </a:p>
        </p:txBody>
      </p:sp>
      <p:sp>
        <p:nvSpPr>
          <p:cNvPr id="8" name="Text 4"/>
          <p:cNvSpPr txBox="1"/>
          <p:nvPr/>
        </p:nvSpPr>
        <p:spPr>
          <a:xfrm>
            <a:off x="731520" y="5349240"/>
            <a:ext cx="10515600" cy="393192"/>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You inspect tool calls and the final answer.</a:t>
            </a:r>
            <a:endParaRPr lang="en-US" sz="2000" dirty="0"/>
          </a:p>
        </p:txBody>
      </p:sp>
      <p:sp>
        <p:nvSpPr>
          <p:cNvPr id="9" name="Text 5"/>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Follow the data. Name the human decision.</a:t>
            </a:r>
            <a:endParaRPr lang="en-US" sz="1300" dirty="0"/>
          </a:p>
        </p:txBody>
      </p:sp>
      <p:sp>
        <p:nvSpPr>
          <p:cNvPr id="10" name="Text 6"/>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17</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01. Confirm a supported model.</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Use the facilitator-approved tool-calling model and credentials.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Check current n8n supported-model documentation.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Do not assume every Ollama/chat model supports this agent.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17</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02. Create the input.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Add Manual Trigger and Edit Fields.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Create a String question with the supplies calculation.</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Execute the input node and check its value.</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17</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03. Add AI Agent.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Connect AI Agent and set the prompt from question.</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Attach the supported Chat Model.</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Do not use an obsolete agent-type selector.</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04. Give it one tool.</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Attach Calculator to the agent tool connector.</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Set the system instruction to the scoped agent prompt.</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Set Max Iterations to 3 for this small test.</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17</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05. Inspect execution.</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Run once and inspect the tool call in execution details.</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Confirm 12*3 + 8*2 gives 52.</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Do not assume a plausible final answer proves the tool ran.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17</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Step 06. Test a boundary.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Ask it to place the order.</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It should say no purchasing tool is available.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Keep the tool list read-only for this lesson.</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17</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the working version.</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200" dirty="0">
                <a:solidFill>
                  <a:srgbClr val="FFFFFF"/>
                </a:solidFill>
                <a:latin typeface="Inter" pitchFamily="34" charset="0"/>
                <a:ea typeface="Inter" pitchFamily="34" charset="-122"/>
                <a:cs typeface="Inter" pitchFamily="34" charset="-120"/>
              </a:rPr>
              <a:t>You are a workshop supplies assistant. Use Calculator for arithmetic when appropriate. Show the expression and result. Use only supplied quantities. No purchasing, messaging or booking tools are available. Ask for missing quantities; never claim actions were completed.</a:t>
            </a:r>
            <a:endParaRPr lang="en-US" sz="22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Ask for a review. Then check 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2400" dirty="0">
                <a:solidFill>
                  <a:srgbClr val="FFFFFF"/>
                </a:solidFill>
                <a:latin typeface="Inter" pitchFamily="34" charset="0"/>
                <a:ea typeface="Inter" pitchFamily="34" charset="-122"/>
                <a:cs typeface="Inter" pitchFamily="34" charset="-120"/>
              </a:rPr>
              <a:t>Inspect this recorded agent output and tool trace. Did a calculator call occur? Does the result match 12*3+8*2=52? Flag unsupported claims. Do not assume execution from answer text alone. Trace: [paste redacted trace].</a:t>
            </a:r>
            <a:endParaRPr lang="en-US" sz="24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Copy this prompt from the learner page. Replace bracketed placeholders yourself.</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12 / 17</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Prove your result works.</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A real Calculator call is visible.</a:t>
            </a:r>
            <a:endParaRPr lang="en-US" sz="27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result is 52 for the fictional example.</a:t>
            </a:r>
            <a:endParaRPr lang="en-US" sz="27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700" dirty="0">
                <a:solidFill>
                  <a:srgbClr val="18181B"/>
                </a:solidFill>
                <a:latin typeface="Inter" pitchFamily="34" charset="0"/>
                <a:ea typeface="Inter" pitchFamily="34" charset="-122"/>
                <a:cs typeface="Inter" pitchFamily="34" charset="-120"/>
              </a:rPr>
              <a:t>The agent does not claim to buy anything.</a:t>
            </a:r>
            <a:endParaRPr lang="en-US" sz="27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Record the input, the output and one check.</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13 / 17</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When it does not work yet.</a:t>
            </a:r>
            <a:endParaRPr lang="en-US" sz="3700" dirty="0"/>
          </a:p>
        </p:txBody>
      </p:sp>
      <p:sp>
        <p:nvSpPr>
          <p:cNvPr id="5" name="Shape 2"/>
          <p:cNvSpPr/>
          <p:nvPr/>
        </p:nvSpPr>
        <p:spPr>
          <a:xfrm>
            <a:off x="594360" y="2770632"/>
            <a:ext cx="534924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Tool-call error</a:t>
            </a:r>
            <a:endParaRPr lang="en-US" sz="2200" dirty="0"/>
          </a:p>
        </p:txBody>
      </p:sp>
      <p:sp>
        <p:nvSpPr>
          <p:cNvPr id="8" name="Text 5"/>
          <p:cNvSpPr txBox="1"/>
          <p:nvPr/>
        </p:nvSpPr>
        <p:spPr>
          <a:xfrm>
            <a:off x="82296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Choose a currently supported tool-calling model.</a:t>
            </a:r>
            <a:endParaRPr lang="en-US" sz="2000" dirty="0"/>
          </a:p>
        </p:txBody>
      </p:sp>
      <p:sp>
        <p:nvSpPr>
          <p:cNvPr id="9" name="Shape 6"/>
          <p:cNvSpPr/>
          <p:nvPr/>
        </p:nvSpPr>
        <p:spPr>
          <a:xfrm>
            <a:off x="6217920" y="2770632"/>
            <a:ext cx="534924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6446520" y="3008376"/>
            <a:ext cx="489204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6446520" y="3611880"/>
            <a:ext cx="489204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Only an answer, no call</a:t>
            </a:r>
            <a:endParaRPr lang="en-US" sz="2200" dirty="0"/>
          </a:p>
        </p:txBody>
      </p:sp>
      <p:sp>
        <p:nvSpPr>
          <p:cNvPr id="12" name="Text 9"/>
          <p:cNvSpPr txBox="1"/>
          <p:nvPr/>
        </p:nvSpPr>
        <p:spPr>
          <a:xfrm>
            <a:off x="6446520" y="4526280"/>
            <a:ext cx="489204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Inspect trace and tool connection; adjust the instruction then rerun.</a:t>
            </a:r>
            <a:endParaRPr lang="en-US" sz="2000" dirty="0"/>
          </a:p>
        </p:txBody>
      </p:sp>
      <p:sp>
        <p:nvSpPr>
          <p:cNvPr id="13" name="Text 10"/>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4" name="Text 11"/>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14 / 17</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Choose your next challenge.</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Core complete</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Show one checked output to a partner.</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1</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Add one bounded read-only lookup tool.</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Extension 2</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Compare agent tool choice with a fixed workflow call.</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15 / 17</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Keep the result. Keep the evidence.</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Watch a tool-using agent calculate a fictional supplies total.</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files</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Save your prompt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Name the next change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Free neighbourhood AI learning</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16 / 17</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MODULE 10 / BUILD TOGETHER</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Sources you can check.</a:t>
            </a:r>
            <a:endParaRPr lang="en-US" sz="3700" dirty="0"/>
          </a:p>
        </p:txBody>
      </p:sp>
      <p:sp>
        <p:nvSpPr>
          <p:cNvPr id="5" name="Shape 2"/>
          <p:cNvSpPr/>
          <p:nvPr/>
        </p:nvSpPr>
        <p:spPr>
          <a:xfrm>
            <a:off x="594360" y="2770632"/>
            <a:ext cx="3474720" cy="3063240"/>
          </a:xfrm>
          <a:prstGeom prst="roundRect">
            <a:avLst>
              <a:gd name="adj" fmla="val 4478"/>
            </a:avLst>
          </a:prstGeom>
          <a:solidFill>
            <a:srgbClr val="FFFFFF"/>
          </a:solidFill>
          <a:ln w="8890">
            <a:solidFill>
              <a:srgbClr val="E7E7EA"/>
            </a:solidFill>
            <a:prstDash val="solid"/>
          </a:ln>
        </p:spPr>
      </p:sp>
      <p:sp>
        <p:nvSpPr>
          <p:cNvPr id="6" name="Text 3"/>
          <p:cNvSpPr txBox="1"/>
          <p:nvPr/>
        </p:nvSpPr>
        <p:spPr>
          <a:xfrm>
            <a:off x="82296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01</a:t>
            </a:r>
            <a:endParaRPr lang="en-US" sz="2800" dirty="0"/>
          </a:p>
        </p:txBody>
      </p:sp>
      <p:sp>
        <p:nvSpPr>
          <p:cNvPr id="7" name="Text 4"/>
          <p:cNvSpPr txBox="1"/>
          <p:nvPr/>
        </p:nvSpPr>
        <p:spPr>
          <a:xfrm>
            <a:off x="82296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8" name="Text 5"/>
          <p:cNvSpPr txBox="1"/>
          <p:nvPr/>
        </p:nvSpPr>
        <p:spPr>
          <a:xfrm>
            <a:off x="82296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AI Agent</a:t>
            </a:r>
            <a:endParaRPr lang="en-US" sz="2000" dirty="0"/>
          </a:p>
        </p:txBody>
      </p:sp>
      <p:sp>
        <p:nvSpPr>
          <p:cNvPr id="9" name="Shape 6"/>
          <p:cNvSpPr/>
          <p:nvPr/>
        </p:nvSpPr>
        <p:spPr>
          <a:xfrm>
            <a:off x="4343400" y="2770632"/>
            <a:ext cx="3474720" cy="3063240"/>
          </a:xfrm>
          <a:prstGeom prst="roundRect">
            <a:avLst>
              <a:gd name="adj" fmla="val 4478"/>
            </a:avLst>
          </a:prstGeom>
          <a:solidFill>
            <a:srgbClr val="FFFFFF"/>
          </a:solidFill>
          <a:ln w="8890">
            <a:solidFill>
              <a:srgbClr val="E7E7EA"/>
            </a:solidFill>
            <a:prstDash val="solid"/>
          </a:ln>
        </p:spPr>
      </p:sp>
      <p:sp>
        <p:nvSpPr>
          <p:cNvPr id="10" name="Text 7"/>
          <p:cNvSpPr txBox="1"/>
          <p:nvPr/>
        </p:nvSpPr>
        <p:spPr>
          <a:xfrm>
            <a:off x="457200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02</a:t>
            </a:r>
            <a:endParaRPr lang="en-US" sz="2800" dirty="0"/>
          </a:p>
        </p:txBody>
      </p:sp>
      <p:sp>
        <p:nvSpPr>
          <p:cNvPr id="11" name="Text 8"/>
          <p:cNvSpPr txBox="1"/>
          <p:nvPr/>
        </p:nvSpPr>
        <p:spPr>
          <a:xfrm>
            <a:off x="457200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12" name="Text 9"/>
          <p:cNvSpPr txBox="1"/>
          <p:nvPr/>
        </p:nvSpPr>
        <p:spPr>
          <a:xfrm>
            <a:off x="457200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Supported tool-calling models</a:t>
            </a:r>
            <a:endParaRPr lang="en-US" sz="2000" dirty="0"/>
          </a:p>
        </p:txBody>
      </p:sp>
      <p:sp>
        <p:nvSpPr>
          <p:cNvPr id="13" name="Shape 10"/>
          <p:cNvSpPr/>
          <p:nvPr/>
        </p:nvSpPr>
        <p:spPr>
          <a:xfrm>
            <a:off x="8092440" y="2770632"/>
            <a:ext cx="3474720" cy="3063240"/>
          </a:xfrm>
          <a:prstGeom prst="roundRect">
            <a:avLst>
              <a:gd name="adj" fmla="val 4478"/>
            </a:avLst>
          </a:prstGeom>
          <a:solidFill>
            <a:srgbClr val="FFFFFF"/>
          </a:solidFill>
          <a:ln w="8890">
            <a:solidFill>
              <a:srgbClr val="E7E7EA"/>
            </a:solidFill>
            <a:prstDash val="solid"/>
          </a:ln>
        </p:spPr>
      </p:sp>
      <p:sp>
        <p:nvSpPr>
          <p:cNvPr id="14" name="Text 11"/>
          <p:cNvSpPr txBox="1"/>
          <p:nvPr/>
        </p:nvSpPr>
        <p:spPr>
          <a:xfrm>
            <a:off x="8321040" y="3008376"/>
            <a:ext cx="3017520" cy="457200"/>
          </a:xfrm>
          <a:prstGeom prst="rect">
            <a:avLst/>
          </a:prstGeom>
          <a:noFill/>
          <a:ln/>
        </p:spPr>
        <p:txBody>
          <a:bodyPr wrap="square" lIns="0" tIns="0" rIns="0" bIns="0" rtlCol="0" anchor="ctr"/>
          <a:lstStyle/>
          <a:p>
            <a:pPr indent="0" marL="0">
              <a:spcAft>
                <a:spcPts val="400"/>
              </a:spcAft>
              <a:buNone/>
            </a:pPr>
            <a:r>
              <a:rPr lang="en-US" sz="2800" b="1" dirty="0">
                <a:solidFill>
                  <a:srgbClr val="C20E1C"/>
                </a:solidFill>
                <a:latin typeface="JetBrains Mono" pitchFamily="34" charset="0"/>
                <a:ea typeface="JetBrains Mono" pitchFamily="34" charset="-122"/>
                <a:cs typeface="JetBrains Mono" pitchFamily="34" charset="-120"/>
              </a:rPr>
              <a:t>03</a:t>
            </a:r>
            <a:endParaRPr lang="en-US" sz="2800" dirty="0"/>
          </a:p>
        </p:txBody>
      </p:sp>
      <p:sp>
        <p:nvSpPr>
          <p:cNvPr id="15" name="Text 12"/>
          <p:cNvSpPr txBox="1"/>
          <p:nvPr/>
        </p:nvSpPr>
        <p:spPr>
          <a:xfrm>
            <a:off x="8321040" y="3611880"/>
            <a:ext cx="3017520" cy="685800"/>
          </a:xfrm>
          <a:prstGeom prst="rect">
            <a:avLst/>
          </a:prstGeom>
          <a:noFill/>
          <a:ln/>
        </p:spPr>
        <p:txBody>
          <a:bodyPr wrap="square" lIns="0" tIns="0" rIns="0" bIns="0" rtlCol="0" anchor="ctr"/>
          <a:lstStyle/>
          <a:p>
            <a:pPr indent="0" marL="0">
              <a:spcAft>
                <a:spcPts val="400"/>
              </a:spcAft>
              <a:buNone/>
            </a:pPr>
            <a:r>
              <a:rPr lang="en-US" sz="2200" b="1" dirty="0">
                <a:solidFill>
                  <a:srgbClr val="0A0A0B"/>
                </a:solidFill>
                <a:latin typeface="Inter" pitchFamily="34" charset="0"/>
                <a:ea typeface="Inter" pitchFamily="34" charset="-122"/>
                <a:cs typeface="Inter" pitchFamily="34" charset="-120"/>
              </a:rPr>
              <a:t>n8n</a:t>
            </a:r>
            <a:endParaRPr lang="en-US" sz="2200" dirty="0"/>
          </a:p>
        </p:txBody>
      </p:sp>
      <p:sp>
        <p:nvSpPr>
          <p:cNvPr id="16" name="Text 13"/>
          <p:cNvSpPr txBox="1"/>
          <p:nvPr/>
        </p:nvSpPr>
        <p:spPr>
          <a:xfrm>
            <a:off x="8321040" y="4526280"/>
            <a:ext cx="3017520" cy="1097280"/>
          </a:xfrm>
          <a:prstGeom prst="rect">
            <a:avLst/>
          </a:prstGeom>
          <a:noFill/>
          <a:ln/>
        </p:spPr>
        <p:txBody>
          <a:bodyPr wrap="square" lIns="0" tIns="0" rIns="0" bIns="0" rtlCol="0" anchor="ctr"/>
          <a:lstStyle/>
          <a:p>
            <a:pPr indent="0" marL="0">
              <a:spcAft>
                <a:spcPts val="400"/>
              </a:spcAft>
              <a:buNone/>
            </a:pPr>
            <a:r>
              <a:rPr lang="en-US" sz="2000" dirty="0">
                <a:solidFill>
                  <a:srgbClr val="18181B"/>
                </a:solidFill>
                <a:latin typeface="Inter" pitchFamily="34" charset="0"/>
                <a:ea typeface="Inter" pitchFamily="34" charset="-122"/>
                <a:cs typeface="Inter" pitchFamily="34" charset="-120"/>
              </a:rPr>
              <a:t>Calculator tool</a:t>
            </a:r>
            <a:endParaRPr lang="en-US" sz="2000" dirty="0"/>
          </a:p>
        </p:txBody>
      </p:sp>
      <p:sp>
        <p:nvSpPr>
          <p:cNvPr id="17" name="Text 1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Free neighbourhood AI learning</a:t>
            </a:r>
            <a:endParaRPr lang="en-US" sz="1300" dirty="0"/>
          </a:p>
        </p:txBody>
      </p:sp>
      <p:sp>
        <p:nvSpPr>
          <p:cNvPr id="18" name="Text 1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17 / 17</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 an agent choose a small tool.</dc:title>
  <dc:subject>Original neighbourhood AI Builder Path</dc:subject>
  <dc:creator>@iamsajaldubey</dc:creator>
  <cp:lastModifiedBy>@iamsajaldubey</cp:lastModifiedBy>
  <cp:revision>1</cp:revision>
  <dcterms:created xsi:type="dcterms:W3CDTF">2026-10-08T17:43:44Z</dcterms:created>
  <dcterms:modified xsi:type="dcterms:W3CDTF">2026-10-08T17:43:44Z</dcterms:modified>
</cp:coreProperties>
</file>