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A fictional lending desk receives normal requests, urgent requests and records without an item ID. Missing fields go to needs-details, urgent valid requests go to priority, and other valid requests go to normal.
References:
n8n: Edit Fields
https://docs.n8n.io/integrations/builtin/core-nodes/n8n-nodes-base.set/
n8n: If node
https://docs.n8n.io/integrations/builtin/core-nodes/n8n-nodes-base.if/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Build an explicit n8n branching workflow and test every route.
References:
n8n: Edit Fields
https://docs.n8n.io/integrations/builtin/core-nodes/n8n-nodes-base.set/
n8n: If node
https://docs.n8n.io/integrations/builtin/core-nodes/n8n-nodes-base.if/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References:
n8n: Edit Fields
https://docs.n8n.io/integrations/builtin/core-nodes/n8n-nodes-base.set/
n8n: If node
https://docs.n8n.io/integrations/builtin/core-nodes/n8n-nodes-base.if/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This is a teaching simulation, not live model output. Open the lab companion for interactive controls.
References:
n8n: Edit Fields
https://docs.n8n.io/integrations/builtin/core-nodes/n8n-nodes-base.set/
n8n: If node
https://docs.n8n.io/integrations/builtin/core-nodes/n8n-nodes-base.if/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minutes
Open dispatcher-cases.json. For each record predict needs-details, priority or normal. Define what counts as a valid item ID and urgent boolean.
Each input has one expected outcome.
Missing details take precedence over urgency.
References:
n8n: Edit Fields
https://docs.n8n.io/integrations/builtin/core-nodes/n8n-nodes-base.set/
n8n: If node
https://docs.n8n.io/integrations/builtin/core-nodes/n8n-nodes-base.if/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minutes
In your n8n test workflow use Manual Trigger and Edit Fields to supply the sample record. Keep requestId, itemId and urgent as typed fields.
The output matches your input schema.
Do not use a real production webhook for this first test.
References:
n8n: Edit Fields
https://docs.n8n.io/integrations/builtin/core-nodes/n8n-nodes-base.set/
n8n: If node
https://docs.n8n.io/integrations/builtin/core-nodes/n8n-nodes-base.if/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minutes
Add an If node for missing or empty itemId. Route true to a named needs-details output.
An urgent request with no item ID still asks for details.
This branch must happen before the urgency branch.
References:
n8n: Edit Fields
https://docs.n8n.io/integrations/builtin/core-nodes/n8n-nodes-base.set/
n8n: If node
https://docs.n8n.io/integrations/builtin/core-nodes/n8n-nodes-base.if/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minutes
On valid requests add an If node that compares urgent as a boolean. Set the route field using Edit Fields on each branch.
Valid urgent and normal requests reach their expected queues.
The string "false" is different from boolean false.
References:
n8n: Edit Fields
https://docs.n8n.io/integrations/builtin/core-nodes/n8n-nodes-base.set/
n8n: If node
https://docs.n8n.io/integrations/builtin/core-nodes/n8n-nodes-base.if/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minutes
Execute each of the six cases. Record actual output and execution ID beside the expected route.
All outputs match the table or have a documented type-validation error.
Do not declare success from a single green execution.
References:
n8n: Edit Fields
https://docs.n8n.io/integrations/builtin/core-nodes/n8n-nodes-base.set/
n8n: If node
https://docs.n8n.io/integrations/builtin/core-nodes/n8n-nodes-base.if/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minutes
Export the workflow with no credentials. Describe how you would reject duplicate request IDs and handle an execution failure before enabling a real trigger.
A partner can trace every branch.
Deduplication is an extension until an actual store is connected.
References:
n8n: Edit Fields
https://docs.n8n.io/integrations/builtin/core-nodes/n8n-nodes-base.set/
n8n: If node
https://docs.n8n.io/integrations/builtin/core-nodes/n8n-nodes-base.if/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References:
n8n: Edit Fields
https://docs.n8n.io/integrations/builtin/core-nodes/n8n-nodes-base.set/
n8n: If node
https://docs.n8n.io/integrations/builtin/core-nodes/n8n-nodes-base.if/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Self-reported checks. Verify the artifact before marking it complete.
References:
n8n: Edit Fields
https://docs.n8n.io/integrations/builtin/core-nodes/n8n-nodes-base.set/
n8n: If node
https://docs.n8n.io/integrations/builtin/core-nodes/n8n-nodes-base.if/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Self-reported checks. Verify the artifact before marking it complete.
References:
n8n: Edit Fields
https://docs.n8n.io/integrations/builtin/core-nodes/n8n-nodes-base.set/
n8n: If node
https://docs.n8n.io/integrations/builtin/core-nodes/n8n-nodes-base.if/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Answer: The routing policy is known and deterministic.
Explicit rules are appropriate when the required policy is already clear.
References:
n8n: Edit Fields
https://docs.n8n.io/integrations/builtin/core-nodes/n8n-nodes-base.set/
n8n: If node
https://docs.n8n.io/integrations/builtin/core-nodes/n8n-nodes-base.if/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Answer: Missing-details validation.
A request cannot be fulfilled without its required identity fields.
References:
n8n: Edit Fields
https://docs.n8n.io/integrations/builtin/core-nodes/n8n-nodes-base.set/
n8n: If node
https://docs.n8n.io/integrations/builtin/core-nodes/n8n-nodes-base.if/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Open the companion link for one-click copying. Adapt placeholders to your own project.
References:
n8n: Edit Fields
https://docs.n8n.io/integrations/builtin/core-nodes/n8n-nodes-base.set/
n8n: If node
https://docs.n8n.io/integrations/builtin/core-nodes/n8n-nodes-base.if/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Introduce a time window: valid urgent requests during quiet hours should wait for review. Write boundary tests before editing the workflow.
References:
n8n: Edit Fields
https://docs.n8n.io/integrations/builtin/core-nodes/n8n-nodes-base.set/
n8n: If node
https://docs.n8n.io/integrations/builtin/core-nodes/n8n-nodes-base.if/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 minutes
References:
n8n: Edit Fields https://docs.n8n.io/integrations/builtin/core-nodes/n8n-nodes-base.set/
n8n: If node https://docs.n8n.io/integrations/builtin/core-nodes/n8n-nodes-base.if/
References:
n8n: Edit Fields
https://docs.n8n.io/integrations/builtin/core-nodes/n8n-nodes-base.set/
n8n: If node
https://docs.n8n.io/integrations/builtin/core-nodes/n8n-nodes-base.if/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gif"/><Relationship Id="rId3" Type="http://schemas.openxmlformats.org/officeDocument/2006/relationships/slideLayout" Target="../slideLayouts/slideLayout1.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2" Type="http://schemas.openxmlformats.org/officeDocument/2006/relationships/hyperlink" Target="https://learn.sajaldubey.com/03-automate-and-connect/07-first-repeatable-automation/lab.html#project-07-build" TargetMode="External"/><Relationship Id="rId1" Type="http://schemas.openxmlformats.org/officeDocument/2006/relationships/image" Target="../media/image-16-1.png"/><Relationship Id="rId3" Type="http://schemas.openxmlformats.org/officeDocument/2006/relationships/slideLayout" Target="../slideLayouts/slideLayout1.xml"/><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A0A0B"/>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dark.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FF5163"/>
                </a:solidFill>
                <a:latin typeface="JetBrains Mono" pitchFamily="34" charset="0"/>
                <a:ea typeface="JetBrains Mono" pitchFamily="34" charset="-122"/>
                <a:cs typeface="JetBrains Mono" pitchFamily="34" charset="-120"/>
              </a:rPr>
              <a:t>PROJECT LAB 07</a:t>
            </a:r>
            <a:endParaRPr lang="en-US" sz="1100" dirty="0"/>
          </a:p>
        </p:txBody>
      </p:sp>
      <p:sp>
        <p:nvSpPr>
          <p:cNvPr id="4" name="Text 1"/>
          <p:cNvSpPr txBox="1"/>
          <p:nvPr/>
        </p:nvSpPr>
        <p:spPr>
          <a:xfrm>
            <a:off x="594360" y="1600200"/>
            <a:ext cx="10515600" cy="1828800"/>
          </a:xfrm>
          <a:prstGeom prst="rect">
            <a:avLst/>
          </a:prstGeom>
          <a:noFill/>
          <a:ln/>
        </p:spPr>
        <p:txBody>
          <a:bodyPr wrap="square" lIns="0" tIns="0" rIns="0" bIns="0" rtlCol="0" anchor="ctr"/>
          <a:lstStyle/>
          <a:p>
            <a:pPr indent="0" marL="0">
              <a:spcAft>
                <a:spcPts val="400"/>
              </a:spcAft>
              <a:buNone/>
            </a:pPr>
            <a:r>
              <a:rPr lang="en-US" sz="5400" b="1" dirty="0">
                <a:solidFill>
                  <a:srgbClr val="FFFFFF"/>
                </a:solidFill>
                <a:latin typeface="Inter" pitchFamily="34" charset="0"/>
                <a:ea typeface="Inter" pitchFamily="34" charset="-122"/>
                <a:cs typeface="Inter" pitchFamily="34" charset="-120"/>
              </a:rPr>
              <a:t>BorrowBox dispatcher: a reliable automation</a:t>
            </a:r>
            <a:endParaRPr lang="en-US" sz="5400" dirty="0"/>
          </a:p>
        </p:txBody>
      </p:sp>
      <p:sp>
        <p:nvSpPr>
          <p:cNvPr id="5" name="Text 2"/>
          <p:cNvSpPr txBox="1"/>
          <p:nvPr/>
        </p:nvSpPr>
        <p:spPr>
          <a:xfrm>
            <a:off x="640080" y="3794760"/>
            <a:ext cx="9784080" cy="914400"/>
          </a:xfrm>
          <a:prstGeom prst="rect">
            <a:avLst/>
          </a:prstGeom>
          <a:noFill/>
          <a:ln/>
        </p:spPr>
        <p:txBody>
          <a:bodyPr wrap="square" lIns="0" tIns="0" rIns="0" bIns="0" rtlCol="0" anchor="ctr"/>
          <a:lstStyle/>
          <a:p>
            <a:pPr indent="0" marL="0">
              <a:spcAft>
                <a:spcPts val="400"/>
              </a:spcAft>
              <a:buNone/>
            </a:pPr>
            <a:r>
              <a:rPr lang="en-US" sz="2700" dirty="0">
                <a:solidFill>
                  <a:srgbClr val="D4D4D8"/>
                </a:solidFill>
                <a:latin typeface="Inter" pitchFamily="34" charset="0"/>
                <a:ea typeface="Inter" pitchFamily="34" charset="-122"/>
                <a:cs typeface="Inter" pitchFamily="34" charset="-120"/>
              </a:rPr>
              <a:t>Route a messy lending request into the right queue without asking an AI.</a:t>
            </a:r>
            <a:endParaRPr lang="en-US" sz="2700" dirty="0"/>
          </a:p>
        </p:txBody>
      </p:sp>
      <p:sp>
        <p:nvSpPr>
          <p:cNvPr id="6" name="Shape 3"/>
          <p:cNvSpPr/>
          <p:nvPr/>
        </p:nvSpPr>
        <p:spPr>
          <a:xfrm>
            <a:off x="640080" y="5166360"/>
            <a:ext cx="3474720" cy="594360"/>
          </a:xfrm>
          <a:prstGeom prst="roundRect">
            <a:avLst>
              <a:gd name="adj" fmla="val 23077"/>
            </a:avLst>
          </a:prstGeom>
          <a:solidFill>
            <a:srgbClr val="242428"/>
          </a:solidFill>
          <a:ln w="8890">
            <a:solidFill>
              <a:srgbClr val="242428"/>
            </a:solidFill>
            <a:prstDash val="solid"/>
          </a:ln>
        </p:spPr>
      </p:sp>
      <p:sp>
        <p:nvSpPr>
          <p:cNvPr id="7" name="Text 4"/>
          <p:cNvSpPr txBox="1"/>
          <p:nvPr/>
        </p:nvSpPr>
        <p:spPr>
          <a:xfrm>
            <a:off x="822960" y="5312664"/>
            <a:ext cx="3063240" cy="365760"/>
          </a:xfrm>
          <a:prstGeom prst="rect">
            <a:avLst/>
          </a:prstGeom>
          <a:noFill/>
          <a:ln/>
        </p:spPr>
        <p:txBody>
          <a:bodyPr wrap="square" lIns="0" tIns="0" rIns="0" bIns="0" rtlCol="0" anchor="ctr"/>
          <a:lstStyle/>
          <a:p>
            <a:pPr indent="0" marL="0">
              <a:spcAft>
                <a:spcPts val="400"/>
              </a:spcAft>
              <a:buNone/>
            </a:pPr>
            <a:r>
              <a:rPr lang="en-US" sz="1600" dirty="0">
                <a:solidFill>
                  <a:srgbClr val="FFFFFF"/>
                </a:solidFill>
                <a:latin typeface="Inter" pitchFamily="34" charset="0"/>
                <a:ea typeface="Inter" pitchFamily="34" charset="-122"/>
                <a:cs typeface="Inter" pitchFamily="34" charset="-120"/>
              </a:rPr>
              <a:t>Build</a:t>
            </a:r>
            <a:endParaRPr lang="en-US" sz="1600" dirty="0"/>
          </a:p>
        </p:txBody>
      </p:sp>
      <p:sp>
        <p:nvSpPr>
          <p:cNvPr id="8" name="Shape 5"/>
          <p:cNvSpPr/>
          <p:nvPr/>
        </p:nvSpPr>
        <p:spPr>
          <a:xfrm>
            <a:off x="4343400" y="5166360"/>
            <a:ext cx="3474720" cy="594360"/>
          </a:xfrm>
          <a:prstGeom prst="roundRect">
            <a:avLst>
              <a:gd name="adj" fmla="val 23077"/>
            </a:avLst>
          </a:prstGeom>
          <a:solidFill>
            <a:srgbClr val="242428"/>
          </a:solidFill>
          <a:ln w="8890">
            <a:solidFill>
              <a:srgbClr val="242428"/>
            </a:solidFill>
            <a:prstDash val="solid"/>
          </a:ln>
        </p:spPr>
      </p:sp>
      <p:sp>
        <p:nvSpPr>
          <p:cNvPr id="9" name="Text 6"/>
          <p:cNvSpPr txBox="1"/>
          <p:nvPr/>
        </p:nvSpPr>
        <p:spPr>
          <a:xfrm>
            <a:off x="4526280" y="5312664"/>
            <a:ext cx="3063240" cy="365760"/>
          </a:xfrm>
          <a:prstGeom prst="rect">
            <a:avLst/>
          </a:prstGeom>
          <a:noFill/>
          <a:ln/>
        </p:spPr>
        <p:txBody>
          <a:bodyPr wrap="square" lIns="0" tIns="0" rIns="0" bIns="0" rtlCol="0" anchor="ctr"/>
          <a:lstStyle/>
          <a:p>
            <a:pPr indent="0" marL="0">
              <a:spcAft>
                <a:spcPts val="400"/>
              </a:spcAft>
              <a:buNone/>
            </a:pPr>
            <a:r>
              <a:rPr lang="en-US" sz="1600" dirty="0">
                <a:solidFill>
                  <a:srgbClr val="FFFFFF"/>
                </a:solidFill>
                <a:latin typeface="Inter" pitchFamily="34" charset="0"/>
                <a:ea typeface="Inter" pitchFamily="34" charset="-122"/>
                <a:cs typeface="Inter" pitchFamily="34" charset="-120"/>
              </a:rPr>
              <a:t>Check</a:t>
            </a:r>
            <a:endParaRPr lang="en-US" sz="1600" dirty="0"/>
          </a:p>
        </p:txBody>
      </p:sp>
      <p:sp>
        <p:nvSpPr>
          <p:cNvPr id="10" name="Shape 7"/>
          <p:cNvSpPr/>
          <p:nvPr/>
        </p:nvSpPr>
        <p:spPr>
          <a:xfrm>
            <a:off x="8046720" y="5166360"/>
            <a:ext cx="3474720" cy="594360"/>
          </a:xfrm>
          <a:prstGeom prst="roundRect">
            <a:avLst>
              <a:gd name="adj" fmla="val 23077"/>
            </a:avLst>
          </a:prstGeom>
          <a:solidFill>
            <a:srgbClr val="242428"/>
          </a:solidFill>
          <a:ln w="8890">
            <a:solidFill>
              <a:srgbClr val="242428"/>
            </a:solidFill>
            <a:prstDash val="solid"/>
          </a:ln>
        </p:spPr>
      </p:sp>
      <p:sp>
        <p:nvSpPr>
          <p:cNvPr id="11" name="Text 8"/>
          <p:cNvSpPr txBox="1"/>
          <p:nvPr/>
        </p:nvSpPr>
        <p:spPr>
          <a:xfrm>
            <a:off x="8229600" y="5312664"/>
            <a:ext cx="3063240" cy="365760"/>
          </a:xfrm>
          <a:prstGeom prst="rect">
            <a:avLst/>
          </a:prstGeom>
          <a:noFill/>
          <a:ln/>
        </p:spPr>
        <p:txBody>
          <a:bodyPr wrap="square" lIns="0" tIns="0" rIns="0" bIns="0" rtlCol="0" anchor="ctr"/>
          <a:lstStyle/>
          <a:p>
            <a:pPr indent="0" marL="0">
              <a:spcAft>
                <a:spcPts val="400"/>
              </a:spcAft>
              <a:buNone/>
            </a:pPr>
            <a:r>
              <a:rPr lang="en-US" sz="1600" dirty="0">
                <a:solidFill>
                  <a:srgbClr val="FFFFFF"/>
                </a:solidFill>
                <a:latin typeface="Inter" pitchFamily="34" charset="0"/>
                <a:ea typeface="Inter" pitchFamily="34" charset="-122"/>
                <a:cs typeface="Inter" pitchFamily="34" charset="-120"/>
              </a:rPr>
              <a:t>Try independently</a:t>
            </a:r>
            <a:endParaRPr lang="en-US" sz="1600" dirty="0"/>
          </a:p>
        </p:txBody>
      </p:sp>
      <p:sp>
        <p:nvSpPr>
          <p:cNvPr id="12" name="Text 9"/>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B4B4BC"/>
                </a:solidFill>
                <a:latin typeface="Inter" pitchFamily="34" charset="0"/>
                <a:ea typeface="Inter" pitchFamily="34" charset="-122"/>
                <a:cs typeface="Inter" pitchFamily="34" charset="-120"/>
              </a:rPr>
              <a:t>Try it. Check it. Keep your own evidence.</a:t>
            </a:r>
            <a:endParaRPr lang="en-US" sz="1300" dirty="0"/>
          </a:p>
        </p:txBody>
      </p:sp>
      <p:sp>
        <p:nvSpPr>
          <p:cNvPr id="13" name="Text 10"/>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B4B4BC"/>
                </a:solidFill>
                <a:latin typeface="JetBrains Mono" pitchFamily="34" charset="0"/>
                <a:ea typeface="JetBrains Mono" pitchFamily="34" charset="-122"/>
                <a:cs typeface="JetBrains Mono" pitchFamily="34" charset="-120"/>
              </a:rPr>
              <a:t>01 / 18</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07</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The situation and your goal</a:t>
            </a:r>
            <a:endParaRPr lang="en-US" sz="3700" dirty="0"/>
          </a:p>
        </p:txBody>
      </p:sp>
      <p:sp>
        <p:nvSpPr>
          <p:cNvPr id="5" name="Shape 2"/>
          <p:cNvSpPr/>
          <p:nvPr/>
        </p:nvSpPr>
        <p:spPr>
          <a:xfrm>
            <a:off x="594360" y="2743200"/>
            <a:ext cx="5349240" cy="3246120"/>
          </a:xfrm>
          <a:prstGeom prst="roundRect">
            <a:avLst>
              <a:gd name="adj" fmla="val 4225"/>
            </a:avLst>
          </a:prstGeom>
          <a:solidFill>
            <a:srgbClr val="FFFFFF"/>
          </a:solidFill>
          <a:ln w="8890">
            <a:solidFill>
              <a:srgbClr val="E7E7EA"/>
            </a:solidFill>
            <a:prstDash val="solid"/>
          </a:ln>
        </p:spPr>
      </p:sp>
      <p:sp>
        <p:nvSpPr>
          <p:cNvPr id="6" name="Text 3"/>
          <p:cNvSpPr txBox="1"/>
          <p:nvPr/>
        </p:nvSpPr>
        <p:spPr>
          <a:xfrm>
            <a:off x="850392" y="3017520"/>
            <a:ext cx="4828032" cy="411480"/>
          </a:xfrm>
          <a:prstGeom prst="rect">
            <a:avLst/>
          </a:prstGeom>
          <a:noFill/>
          <a:ln/>
        </p:spPr>
        <p:txBody>
          <a:bodyPr wrap="square" lIns="0" tIns="0" rIns="0" bIns="0" rtlCol="0" anchor="ctr"/>
          <a:lstStyle/>
          <a:p>
            <a:pPr indent="0" marL="0">
              <a:spcAft>
                <a:spcPts val="400"/>
              </a:spcAft>
              <a:buNone/>
            </a:pPr>
            <a:r>
              <a:rPr lang="en-US" sz="1700" b="1" dirty="0">
                <a:solidFill>
                  <a:srgbClr val="C20E1C"/>
                </a:solidFill>
                <a:latin typeface="JetBrains Mono" pitchFamily="34" charset="0"/>
                <a:ea typeface="JetBrains Mono" pitchFamily="34" charset="-122"/>
                <a:cs typeface="JetBrains Mono" pitchFamily="34" charset="-120"/>
              </a:rPr>
              <a:t>Situation</a:t>
            </a:r>
            <a:endParaRPr lang="en-US" sz="1700" dirty="0"/>
          </a:p>
        </p:txBody>
      </p:sp>
      <p:sp>
        <p:nvSpPr>
          <p:cNvPr id="7" name="Text 4"/>
          <p:cNvSpPr txBox="1"/>
          <p:nvPr/>
        </p:nvSpPr>
        <p:spPr>
          <a:xfrm>
            <a:off x="850392" y="3694176"/>
            <a:ext cx="4791456" cy="1993392"/>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A fictional lending desk receives normal requests, urgent requests and records without an item ID. Missing fields go to needs-details, urgent valid requests go to priority, and other valid requests go to normal.</a:t>
            </a:r>
            <a:endParaRPr lang="en-US" sz="2400" dirty="0"/>
          </a:p>
        </p:txBody>
      </p:sp>
      <p:sp>
        <p:nvSpPr>
          <p:cNvPr id="8" name="Shape 5"/>
          <p:cNvSpPr/>
          <p:nvPr/>
        </p:nvSpPr>
        <p:spPr>
          <a:xfrm>
            <a:off x="6217920" y="2743200"/>
            <a:ext cx="5349240" cy="3246120"/>
          </a:xfrm>
          <a:prstGeom prst="roundRect">
            <a:avLst>
              <a:gd name="adj" fmla="val 4225"/>
            </a:avLst>
          </a:prstGeom>
          <a:solidFill>
            <a:srgbClr val="FEECEC"/>
          </a:solidFill>
          <a:ln w="8890">
            <a:solidFill>
              <a:srgbClr val="E7E7EA"/>
            </a:solidFill>
            <a:prstDash val="solid"/>
          </a:ln>
        </p:spPr>
      </p:sp>
      <p:sp>
        <p:nvSpPr>
          <p:cNvPr id="9" name="Text 6"/>
          <p:cNvSpPr txBox="1"/>
          <p:nvPr/>
        </p:nvSpPr>
        <p:spPr>
          <a:xfrm>
            <a:off x="6473952" y="3017520"/>
            <a:ext cx="4828032" cy="411480"/>
          </a:xfrm>
          <a:prstGeom prst="rect">
            <a:avLst/>
          </a:prstGeom>
          <a:noFill/>
          <a:ln/>
        </p:spPr>
        <p:txBody>
          <a:bodyPr wrap="square" lIns="0" tIns="0" rIns="0" bIns="0" rtlCol="0" anchor="ctr"/>
          <a:lstStyle/>
          <a:p>
            <a:pPr indent="0" marL="0">
              <a:spcAft>
                <a:spcPts val="400"/>
              </a:spcAft>
              <a:buNone/>
            </a:pPr>
            <a:r>
              <a:rPr lang="en-US" sz="1700" b="1" dirty="0">
                <a:solidFill>
                  <a:srgbClr val="C20E1C"/>
                </a:solidFill>
                <a:latin typeface="JetBrains Mono" pitchFamily="34" charset="0"/>
                <a:ea typeface="JetBrains Mono" pitchFamily="34" charset="-122"/>
                <a:cs typeface="JetBrains Mono" pitchFamily="34" charset="-120"/>
              </a:rPr>
              <a:t>Keep this artifact</a:t>
            </a:r>
            <a:endParaRPr lang="en-US" sz="1700" dirty="0"/>
          </a:p>
        </p:txBody>
      </p:sp>
      <p:sp>
        <p:nvSpPr>
          <p:cNvPr id="10" name="Text 7"/>
          <p:cNvSpPr txBox="1"/>
          <p:nvPr/>
        </p:nvSpPr>
        <p:spPr>
          <a:xfrm>
            <a:off x="6473952" y="3694176"/>
            <a:ext cx="4791456" cy="1993392"/>
          </a:xfrm>
          <a:prstGeom prst="rect">
            <a:avLst/>
          </a:prstGeom>
          <a:noFill/>
          <a:ln/>
        </p:spPr>
        <p:txBody>
          <a:bodyPr wrap="square" lIns="0" tIns="0" rIns="0" bIns="0" rtlCol="0" anchor="ctr"/>
          <a:lstStyle/>
          <a:p>
            <a:pPr indent="0" marL="0">
              <a:spcAft>
                <a:spcPts val="400"/>
              </a:spcAft>
              <a:buNone/>
            </a:pPr>
            <a:r>
              <a:rPr lang="en-US" sz="2500" dirty="0">
                <a:solidFill>
                  <a:srgbClr val="18181B"/>
                </a:solidFill>
                <a:latin typeface="Inter" pitchFamily="34" charset="0"/>
                <a:ea typeface="Inter" pitchFamily="34" charset="-122"/>
                <a:cs typeface="Inter" pitchFamily="34" charset="-120"/>
              </a:rPr>
              <a:t>A workflow export and a six-case input/output table.</a:t>
            </a:r>
            <a:endParaRPr lang="en-US" sz="2500" dirty="0"/>
          </a:p>
        </p:txBody>
      </p:sp>
      <p:sp>
        <p:nvSpPr>
          <p:cNvPr id="11" name="Text 8"/>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12" name="Text 9"/>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02 / 18</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07</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Understand the mechanism</a:t>
            </a:r>
            <a:endParaRPr lang="en-US" sz="3700" dirty="0"/>
          </a:p>
        </p:txBody>
      </p:sp>
      <p:sp>
        <p:nvSpPr>
          <p:cNvPr id="5" name="Shape 2"/>
          <p:cNvSpPr/>
          <p:nvPr/>
        </p:nvSpPr>
        <p:spPr>
          <a:xfrm>
            <a:off x="594360" y="2770632"/>
            <a:ext cx="3474720" cy="3063240"/>
          </a:xfrm>
          <a:prstGeom prst="roundRect">
            <a:avLst>
              <a:gd name="adj" fmla="val 4478"/>
            </a:avLst>
          </a:prstGeom>
          <a:solidFill>
            <a:srgbClr val="FFFFFF"/>
          </a:solidFill>
          <a:ln w="8890">
            <a:solidFill>
              <a:srgbClr val="E7E7EA"/>
            </a:solidFill>
            <a:prstDash val="solid"/>
          </a:ln>
        </p:spPr>
      </p:sp>
      <p:sp>
        <p:nvSpPr>
          <p:cNvPr id="6" name="Text 3"/>
          <p:cNvSpPr txBox="1"/>
          <p:nvPr/>
        </p:nvSpPr>
        <p:spPr>
          <a:xfrm>
            <a:off x="82296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01</a:t>
            </a:r>
            <a:endParaRPr lang="en-US" sz="2800" dirty="0"/>
          </a:p>
        </p:txBody>
      </p:sp>
      <p:sp>
        <p:nvSpPr>
          <p:cNvPr id="7" name="Text 4"/>
          <p:cNvSpPr txBox="1"/>
          <p:nvPr/>
        </p:nvSpPr>
        <p:spPr>
          <a:xfrm>
            <a:off x="822960" y="3520440"/>
            <a:ext cx="3017520" cy="685800"/>
          </a:xfrm>
          <a:prstGeom prst="rect">
            <a:avLst/>
          </a:prstGeom>
          <a:noFill/>
          <a:ln/>
        </p:spPr>
        <p:txBody>
          <a:bodyPr wrap="square" lIns="0" tIns="0" rIns="0" bIns="0" rtlCol="0" anchor="ctr"/>
          <a:lstStyle/>
          <a:p>
            <a:pPr indent="0" marL="0">
              <a:spcAft>
                <a:spcPts val="400"/>
              </a:spcAft>
              <a:buNone/>
            </a:pPr>
            <a:r>
              <a:rPr lang="en-US" sz="1700" b="1" dirty="0">
                <a:solidFill>
                  <a:srgbClr val="0A0A0B"/>
                </a:solidFill>
                <a:latin typeface="Inter" pitchFamily="34" charset="0"/>
                <a:ea typeface="Inter" pitchFamily="34" charset="-122"/>
                <a:cs typeface="Inter" pitchFamily="34" charset="-120"/>
              </a:rPr>
              <a:t>Rules can be enough</a:t>
            </a:r>
            <a:endParaRPr lang="en-US" sz="1700" dirty="0"/>
          </a:p>
        </p:txBody>
      </p:sp>
      <p:sp>
        <p:nvSpPr>
          <p:cNvPr id="8" name="Text 5"/>
          <p:cNvSpPr txBox="1"/>
          <p:nvPr/>
        </p:nvSpPr>
        <p:spPr>
          <a:xfrm>
            <a:off x="822960" y="4434840"/>
            <a:ext cx="3017520" cy="1353312"/>
          </a:xfrm>
          <a:prstGeom prst="rect">
            <a:avLst/>
          </a:prstGeom>
          <a:noFill/>
          <a:ln/>
        </p:spPr>
        <p:txBody>
          <a:bodyPr wrap="square" lIns="0" tIns="0" rIns="0" bIns="0" rtlCol="0" anchor="ctr"/>
          <a:lstStyle/>
          <a:p>
            <a:pPr indent="0" marL="0">
              <a:spcAft>
                <a:spcPts val="400"/>
              </a:spcAft>
              <a:buNone/>
            </a:pPr>
            <a:r>
              <a:rPr lang="en-US" sz="1400" dirty="0">
                <a:solidFill>
                  <a:srgbClr val="18181B"/>
                </a:solidFill>
                <a:latin typeface="Inter" pitchFamily="34" charset="0"/>
                <a:ea typeface="Inter" pitchFamily="34" charset="-122"/>
                <a:cs typeface="Inter" pitchFamily="34" charset="-120"/>
              </a:rPr>
              <a:t>A known routing policy is easier to inspect as explicit conditions. An LLM would introduce variability without adding a needed capability to this task.</a:t>
            </a:r>
            <a:endParaRPr lang="en-US" sz="1400" dirty="0"/>
          </a:p>
        </p:txBody>
      </p:sp>
      <p:sp>
        <p:nvSpPr>
          <p:cNvPr id="9" name="Shape 6"/>
          <p:cNvSpPr/>
          <p:nvPr/>
        </p:nvSpPr>
        <p:spPr>
          <a:xfrm>
            <a:off x="4343400" y="2770632"/>
            <a:ext cx="3474720" cy="3063240"/>
          </a:xfrm>
          <a:prstGeom prst="roundRect">
            <a:avLst>
              <a:gd name="adj" fmla="val 4478"/>
            </a:avLst>
          </a:prstGeom>
          <a:solidFill>
            <a:srgbClr val="FFFFFF"/>
          </a:solidFill>
          <a:ln w="8890">
            <a:solidFill>
              <a:srgbClr val="E7E7EA"/>
            </a:solidFill>
            <a:prstDash val="solid"/>
          </a:ln>
        </p:spPr>
      </p:sp>
      <p:sp>
        <p:nvSpPr>
          <p:cNvPr id="10" name="Text 7"/>
          <p:cNvSpPr txBox="1"/>
          <p:nvPr/>
        </p:nvSpPr>
        <p:spPr>
          <a:xfrm>
            <a:off x="457200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02</a:t>
            </a:r>
            <a:endParaRPr lang="en-US" sz="2800" dirty="0"/>
          </a:p>
        </p:txBody>
      </p:sp>
      <p:sp>
        <p:nvSpPr>
          <p:cNvPr id="11" name="Text 8"/>
          <p:cNvSpPr txBox="1"/>
          <p:nvPr/>
        </p:nvSpPr>
        <p:spPr>
          <a:xfrm>
            <a:off x="4572000" y="3520440"/>
            <a:ext cx="3017520" cy="685800"/>
          </a:xfrm>
          <a:prstGeom prst="rect">
            <a:avLst/>
          </a:prstGeom>
          <a:noFill/>
          <a:ln/>
        </p:spPr>
        <p:txBody>
          <a:bodyPr wrap="square" lIns="0" tIns="0" rIns="0" bIns="0" rtlCol="0" anchor="ctr"/>
          <a:lstStyle/>
          <a:p>
            <a:pPr indent="0" marL="0">
              <a:spcAft>
                <a:spcPts val="400"/>
              </a:spcAft>
              <a:buNone/>
            </a:pPr>
            <a:r>
              <a:rPr lang="en-US" sz="1700" b="1" dirty="0">
                <a:solidFill>
                  <a:srgbClr val="0A0A0B"/>
                </a:solidFill>
                <a:latin typeface="Inter" pitchFamily="34" charset="0"/>
                <a:ea typeface="Inter" pitchFamily="34" charset="-122"/>
                <a:cs typeface="Inter" pitchFamily="34" charset="-120"/>
              </a:rPr>
              <a:t>Validate before routing</a:t>
            </a:r>
            <a:endParaRPr lang="en-US" sz="1700" dirty="0"/>
          </a:p>
        </p:txBody>
      </p:sp>
      <p:sp>
        <p:nvSpPr>
          <p:cNvPr id="12" name="Text 9"/>
          <p:cNvSpPr txBox="1"/>
          <p:nvPr/>
        </p:nvSpPr>
        <p:spPr>
          <a:xfrm>
            <a:off x="4572000" y="4434840"/>
            <a:ext cx="3017520" cy="1353312"/>
          </a:xfrm>
          <a:prstGeom prst="rect">
            <a:avLst/>
          </a:prstGeom>
          <a:noFill/>
          <a:ln/>
        </p:spPr>
        <p:txBody>
          <a:bodyPr wrap="square" lIns="0" tIns="0" rIns="0" bIns="0" rtlCol="0" anchor="ctr"/>
          <a:lstStyle/>
          <a:p>
            <a:pPr indent="0" marL="0">
              <a:spcAft>
                <a:spcPts val="400"/>
              </a:spcAft>
              <a:buNone/>
            </a:pPr>
            <a:r>
              <a:rPr lang="en-US" sz="1400" dirty="0">
                <a:solidFill>
                  <a:srgbClr val="18181B"/>
                </a:solidFill>
                <a:latin typeface="Inter" pitchFamily="34" charset="0"/>
                <a:ea typeface="Inter" pitchFamily="34" charset="-122"/>
                <a:cs typeface="Inter" pitchFamily="34" charset="-120"/>
              </a:rPr>
              <a:t>Missing item IDs and strings pretending to be booleans can produce incorrect branches. Check shape and type before making the routing decision.</a:t>
            </a:r>
            <a:endParaRPr lang="en-US" sz="1400" dirty="0"/>
          </a:p>
        </p:txBody>
      </p:sp>
      <p:sp>
        <p:nvSpPr>
          <p:cNvPr id="13" name="Shape 10"/>
          <p:cNvSpPr/>
          <p:nvPr/>
        </p:nvSpPr>
        <p:spPr>
          <a:xfrm>
            <a:off x="8092440" y="2770632"/>
            <a:ext cx="3474720" cy="3063240"/>
          </a:xfrm>
          <a:prstGeom prst="roundRect">
            <a:avLst>
              <a:gd name="adj" fmla="val 4478"/>
            </a:avLst>
          </a:prstGeom>
          <a:solidFill>
            <a:srgbClr val="FFFFFF"/>
          </a:solidFill>
          <a:ln w="8890">
            <a:solidFill>
              <a:srgbClr val="E7E7EA"/>
            </a:solidFill>
            <a:prstDash val="solid"/>
          </a:ln>
        </p:spPr>
      </p:sp>
      <p:sp>
        <p:nvSpPr>
          <p:cNvPr id="14" name="Text 11"/>
          <p:cNvSpPr txBox="1"/>
          <p:nvPr/>
        </p:nvSpPr>
        <p:spPr>
          <a:xfrm>
            <a:off x="832104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03</a:t>
            </a:r>
            <a:endParaRPr lang="en-US" sz="2800" dirty="0"/>
          </a:p>
        </p:txBody>
      </p:sp>
      <p:sp>
        <p:nvSpPr>
          <p:cNvPr id="15" name="Text 12"/>
          <p:cNvSpPr txBox="1"/>
          <p:nvPr/>
        </p:nvSpPr>
        <p:spPr>
          <a:xfrm>
            <a:off x="8321040" y="3520440"/>
            <a:ext cx="3017520" cy="685800"/>
          </a:xfrm>
          <a:prstGeom prst="rect">
            <a:avLst/>
          </a:prstGeom>
          <a:noFill/>
          <a:ln/>
        </p:spPr>
        <p:txBody>
          <a:bodyPr wrap="square" lIns="0" tIns="0" rIns="0" bIns="0" rtlCol="0" anchor="ctr"/>
          <a:lstStyle/>
          <a:p>
            <a:pPr indent="0" marL="0">
              <a:spcAft>
                <a:spcPts val="400"/>
              </a:spcAft>
              <a:buNone/>
            </a:pPr>
            <a:r>
              <a:rPr lang="en-US" sz="1700" b="1" dirty="0">
                <a:solidFill>
                  <a:srgbClr val="0A0A0B"/>
                </a:solidFill>
                <a:latin typeface="Inter" pitchFamily="34" charset="0"/>
                <a:ea typeface="Inter" pitchFamily="34" charset="-122"/>
                <a:cs typeface="Inter" pitchFamily="34" charset="-120"/>
              </a:rPr>
              <a:t>Retries need identities</a:t>
            </a:r>
            <a:endParaRPr lang="en-US" sz="1700" dirty="0"/>
          </a:p>
        </p:txBody>
      </p:sp>
      <p:sp>
        <p:nvSpPr>
          <p:cNvPr id="16" name="Text 13"/>
          <p:cNvSpPr txBox="1"/>
          <p:nvPr/>
        </p:nvSpPr>
        <p:spPr>
          <a:xfrm>
            <a:off x="8321040" y="4434840"/>
            <a:ext cx="3017520" cy="1353312"/>
          </a:xfrm>
          <a:prstGeom prst="rect">
            <a:avLst/>
          </a:prstGeom>
          <a:noFill/>
          <a:ln/>
        </p:spPr>
        <p:txBody>
          <a:bodyPr wrap="square" lIns="0" tIns="0" rIns="0" bIns="0" rtlCol="0" anchor="ctr"/>
          <a:lstStyle/>
          <a:p>
            <a:pPr indent="0" marL="0">
              <a:spcAft>
                <a:spcPts val="400"/>
              </a:spcAft>
              <a:buNone/>
            </a:pPr>
            <a:r>
              <a:rPr lang="en-US" sz="1400" dirty="0">
                <a:solidFill>
                  <a:srgbClr val="18181B"/>
                </a:solidFill>
                <a:latin typeface="Inter" pitchFamily="34" charset="0"/>
                <a:ea typeface="Inter" pitchFamily="34" charset="-122"/>
                <a:cs typeface="Inter" pitchFamily="34" charset="-120"/>
              </a:rPr>
              <a:t>If a trigger repeats a request, a stable request ID lets you recognize duplication. Otherwise a reliable retry can accidentally create two jobs.</a:t>
            </a:r>
            <a:endParaRPr lang="en-US" sz="1400" dirty="0"/>
          </a:p>
        </p:txBody>
      </p:sp>
      <p:sp>
        <p:nvSpPr>
          <p:cNvPr id="17" name="Text 14"/>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18" name="Text 15"/>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03 / 18</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07</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Explore before you build</a:t>
            </a:r>
            <a:endParaRPr lang="en-US" sz="3700" dirty="0"/>
          </a:p>
        </p:txBody>
      </p:sp>
      <p:sp>
        <p:nvSpPr>
          <p:cNvPr id="5" name="Text 2"/>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6" name="Text 3"/>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04 / 18</a:t>
            </a:r>
            <a:endParaRPr lang="en-US" sz="1000" dirty="0"/>
          </a:p>
        </p:txBody>
      </p:sp>
      <p:pic>
        <p:nvPicPr>
          <p:cNvPr id="7" name="Image 1" descr="/private/tmp/neighbourhood-ai-rebuild/Neighbourhood AI Learning Path/shared-assets/scenes/07-motion.gif">    </p:cNvPr>
          <p:cNvPicPr>
            <a:picLocks noChangeAspect="1"/>
          </p:cNvPicPr>
          <p:nvPr/>
        </p:nvPicPr>
        <p:blipFill>
          <a:blip r:embed="rId2"/>
          <a:stretch>
            <a:fillRect/>
          </a:stretch>
        </p:blipFill>
        <p:spPr>
          <a:xfrm>
            <a:off x="3516683" y="2697480"/>
            <a:ext cx="5158634" cy="310896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07</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Write the routing table</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Open dispatcher-cases.json. For each record predict needs-details, priority or normal. Define what counts as a valid item ID and urgent boolean.</a:t>
            </a:r>
            <a:endParaRPr lang="en-US" sz="24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Check: Each input has one expected outcome.</a:t>
            </a:r>
            <a:endParaRPr lang="en-US" sz="24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Hint: Missing details take precedence over urgency.</a:t>
            </a:r>
            <a:endParaRPr lang="en-US" sz="24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05 / 18</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07</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Build the trigger and fields</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In your n8n test workflow use Manual Trigger and Edit Fields to supply the sample record. Keep requestId, itemId and urgent as typed fields.</a:t>
            </a:r>
            <a:endParaRPr lang="en-US" sz="24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Check: The output matches your input schema.</a:t>
            </a:r>
            <a:endParaRPr lang="en-US" sz="24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Hint: Do not use a real production webhook for this first test.</a:t>
            </a:r>
            <a:endParaRPr lang="en-US" sz="24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06 / 18</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07</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Branch for missing details</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Add an If node for missing or empty itemId. Route true to a named needs-details output.</a:t>
            </a:r>
            <a:endParaRPr lang="en-US" sz="24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Check: An urgent request with no item ID still asks for details.</a:t>
            </a:r>
            <a:endParaRPr lang="en-US" sz="24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Hint: This branch must happen before the urgency branch.</a:t>
            </a:r>
            <a:endParaRPr lang="en-US" sz="24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07 / 18</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07</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Branch for urgency</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On valid requests add an If node that compares urgent as a boolean. Set the route field using Edit Fields on each branch.</a:t>
            </a:r>
            <a:endParaRPr lang="en-US" sz="24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Check: Valid urgent and normal requests reach their expected queues.</a:t>
            </a:r>
            <a:endParaRPr lang="en-US" sz="24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Hint: The string "false" is different from boolean false.</a:t>
            </a:r>
            <a:endParaRPr lang="en-US" sz="24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08 / 18</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07</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Run every fixture</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Execute each of the six cases. Record actual output and execution ID beside the expected route.</a:t>
            </a:r>
            <a:endParaRPr lang="en-US" sz="24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Check: All outputs match the table or have a documented type-validation error.</a:t>
            </a:r>
            <a:endParaRPr lang="en-US" sz="24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Hint: Do not declare success from a single green execution.</a:t>
            </a:r>
            <a:endParaRPr lang="en-US" sz="24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09 / 18</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07</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Explain reliability</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Export the workflow with no credentials. Describe how you would reject duplicate request IDs and handle an execution failure before enabling a real trigger.</a:t>
            </a:r>
            <a:endParaRPr lang="en-US" sz="24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Check: A partner can trace every branch.</a:t>
            </a:r>
            <a:endParaRPr lang="en-US" sz="24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Hint: Deduplication is an extension until an actual store is connected.</a:t>
            </a:r>
            <a:endParaRPr lang="en-US" sz="24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10 / 18</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07</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When it goes sideways</a:t>
            </a:r>
            <a:endParaRPr lang="en-US" sz="3700" dirty="0"/>
          </a:p>
        </p:txBody>
      </p:sp>
      <p:sp>
        <p:nvSpPr>
          <p:cNvPr id="5" name="Shape 2"/>
          <p:cNvSpPr/>
          <p:nvPr/>
        </p:nvSpPr>
        <p:spPr>
          <a:xfrm>
            <a:off x="594360" y="2770632"/>
            <a:ext cx="3474720" cy="3063240"/>
          </a:xfrm>
          <a:prstGeom prst="roundRect">
            <a:avLst>
              <a:gd name="adj" fmla="val 4478"/>
            </a:avLst>
          </a:prstGeom>
          <a:solidFill>
            <a:srgbClr val="FFFFFF"/>
          </a:solidFill>
          <a:ln w="8890">
            <a:solidFill>
              <a:srgbClr val="E7E7EA"/>
            </a:solidFill>
            <a:prstDash val="solid"/>
          </a:ln>
        </p:spPr>
      </p:sp>
      <p:sp>
        <p:nvSpPr>
          <p:cNvPr id="6" name="Text 3"/>
          <p:cNvSpPr txBox="1"/>
          <p:nvPr/>
        </p:nvSpPr>
        <p:spPr>
          <a:xfrm>
            <a:off x="82296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01</a:t>
            </a:r>
            <a:endParaRPr lang="en-US" sz="2800" dirty="0"/>
          </a:p>
        </p:txBody>
      </p:sp>
      <p:sp>
        <p:nvSpPr>
          <p:cNvPr id="7" name="Text 4"/>
          <p:cNvSpPr txBox="1"/>
          <p:nvPr/>
        </p:nvSpPr>
        <p:spPr>
          <a:xfrm>
            <a:off x="822960" y="3520440"/>
            <a:ext cx="3017520" cy="685800"/>
          </a:xfrm>
          <a:prstGeom prst="rect">
            <a:avLst/>
          </a:prstGeom>
          <a:noFill/>
          <a:ln/>
        </p:spPr>
        <p:txBody>
          <a:bodyPr wrap="square" lIns="0" tIns="0" rIns="0" bIns="0" rtlCol="0" anchor="ctr"/>
          <a:lstStyle/>
          <a:p>
            <a:pPr indent="0" marL="0">
              <a:spcAft>
                <a:spcPts val="400"/>
              </a:spcAft>
              <a:buNone/>
            </a:pPr>
            <a:r>
              <a:rPr lang="en-US" sz="1700" b="1" dirty="0">
                <a:solidFill>
                  <a:srgbClr val="0A0A0B"/>
                </a:solidFill>
                <a:latin typeface="Inter" pitchFamily="34" charset="0"/>
                <a:ea typeface="Inter" pitchFamily="34" charset="-122"/>
                <a:cs typeface="Inter" pitchFamily="34" charset="-120"/>
              </a:rPr>
              <a:t>Missing item goes to priority</a:t>
            </a:r>
            <a:endParaRPr lang="en-US" sz="1700" dirty="0"/>
          </a:p>
        </p:txBody>
      </p:sp>
      <p:sp>
        <p:nvSpPr>
          <p:cNvPr id="8" name="Text 5"/>
          <p:cNvSpPr txBox="1"/>
          <p:nvPr/>
        </p:nvSpPr>
        <p:spPr>
          <a:xfrm>
            <a:off x="822960" y="4434840"/>
            <a:ext cx="3017520" cy="1353312"/>
          </a:xfrm>
          <a:prstGeom prst="rect">
            <a:avLst/>
          </a:prstGeom>
          <a:noFill/>
          <a:ln/>
        </p:spPr>
        <p:txBody>
          <a:bodyPr wrap="square" lIns="0" tIns="0" rIns="0" bIns="0" rtlCol="0" anchor="ctr"/>
          <a:lstStyle/>
          <a:p>
            <a:pPr indent="0" marL="0">
              <a:spcAft>
                <a:spcPts val="400"/>
              </a:spcAft>
              <a:buNone/>
            </a:pPr>
            <a:r>
              <a:rPr lang="en-US" sz="1400" dirty="0">
                <a:solidFill>
                  <a:srgbClr val="18181B"/>
                </a:solidFill>
                <a:latin typeface="Inter" pitchFamily="34" charset="0"/>
                <a:ea typeface="Inter" pitchFamily="34" charset="-122"/>
                <a:cs typeface="Inter" pitchFamily="34" charset="-120"/>
              </a:rPr>
              <a:t>Urgency ran before validation. Try: Reorder the workflow so missing details stop the normal routing path.</a:t>
            </a:r>
            <a:endParaRPr lang="en-US" sz="1400" dirty="0"/>
          </a:p>
        </p:txBody>
      </p:sp>
      <p:sp>
        <p:nvSpPr>
          <p:cNvPr id="9" name="Shape 6"/>
          <p:cNvSpPr/>
          <p:nvPr/>
        </p:nvSpPr>
        <p:spPr>
          <a:xfrm>
            <a:off x="4343400" y="2770632"/>
            <a:ext cx="3474720" cy="3063240"/>
          </a:xfrm>
          <a:prstGeom prst="roundRect">
            <a:avLst>
              <a:gd name="adj" fmla="val 4478"/>
            </a:avLst>
          </a:prstGeom>
          <a:solidFill>
            <a:srgbClr val="FFFFFF"/>
          </a:solidFill>
          <a:ln w="8890">
            <a:solidFill>
              <a:srgbClr val="E7E7EA"/>
            </a:solidFill>
            <a:prstDash val="solid"/>
          </a:ln>
        </p:spPr>
      </p:sp>
      <p:sp>
        <p:nvSpPr>
          <p:cNvPr id="10" name="Text 7"/>
          <p:cNvSpPr txBox="1"/>
          <p:nvPr/>
        </p:nvSpPr>
        <p:spPr>
          <a:xfrm>
            <a:off x="457200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02</a:t>
            </a:r>
            <a:endParaRPr lang="en-US" sz="2800" dirty="0"/>
          </a:p>
        </p:txBody>
      </p:sp>
      <p:sp>
        <p:nvSpPr>
          <p:cNvPr id="11" name="Text 8"/>
          <p:cNvSpPr txBox="1"/>
          <p:nvPr/>
        </p:nvSpPr>
        <p:spPr>
          <a:xfrm>
            <a:off x="4572000" y="3520440"/>
            <a:ext cx="3017520" cy="685800"/>
          </a:xfrm>
          <a:prstGeom prst="rect">
            <a:avLst/>
          </a:prstGeom>
          <a:noFill/>
          <a:ln/>
        </p:spPr>
        <p:txBody>
          <a:bodyPr wrap="square" lIns="0" tIns="0" rIns="0" bIns="0" rtlCol="0" anchor="ctr"/>
          <a:lstStyle/>
          <a:p>
            <a:pPr indent="0" marL="0">
              <a:spcAft>
                <a:spcPts val="400"/>
              </a:spcAft>
              <a:buNone/>
            </a:pPr>
            <a:r>
              <a:rPr lang="en-US" sz="1700" b="1" dirty="0">
                <a:solidFill>
                  <a:srgbClr val="0A0A0B"/>
                </a:solidFill>
                <a:latin typeface="Inter" pitchFamily="34" charset="0"/>
                <a:ea typeface="Inter" pitchFamily="34" charset="-122"/>
                <a:cs typeface="Inter" pitchFamily="34" charset="-120"/>
              </a:rPr>
              <a:t>The string false behaves strangely</a:t>
            </a:r>
            <a:endParaRPr lang="en-US" sz="1700" dirty="0"/>
          </a:p>
        </p:txBody>
      </p:sp>
      <p:sp>
        <p:nvSpPr>
          <p:cNvPr id="12" name="Text 9"/>
          <p:cNvSpPr txBox="1"/>
          <p:nvPr/>
        </p:nvSpPr>
        <p:spPr>
          <a:xfrm>
            <a:off x="4572000" y="4434840"/>
            <a:ext cx="3017520" cy="1353312"/>
          </a:xfrm>
          <a:prstGeom prst="rect">
            <a:avLst/>
          </a:prstGeom>
          <a:noFill/>
          <a:ln/>
        </p:spPr>
        <p:txBody>
          <a:bodyPr wrap="square" lIns="0" tIns="0" rIns="0" bIns="0" rtlCol="0" anchor="ctr"/>
          <a:lstStyle/>
          <a:p>
            <a:pPr indent="0" marL="0">
              <a:spcAft>
                <a:spcPts val="400"/>
              </a:spcAft>
              <a:buNone/>
            </a:pPr>
            <a:r>
              <a:rPr lang="en-US" sz="1400" dirty="0">
                <a:solidFill>
                  <a:srgbClr val="18181B"/>
                </a:solidFill>
                <a:latin typeface="Inter" pitchFamily="34" charset="0"/>
                <a:ea typeface="Inter" pitchFamily="34" charset="-122"/>
                <a:cs typeface="Inter" pitchFamily="34" charset="-120"/>
              </a:rPr>
              <a:t>Input values were not typed consistently. Try: Validate booleans instead of relying on truthiness.</a:t>
            </a:r>
            <a:endParaRPr lang="en-US" sz="1400" dirty="0"/>
          </a:p>
        </p:txBody>
      </p:sp>
      <p:sp>
        <p:nvSpPr>
          <p:cNvPr id="13" name="Shape 10"/>
          <p:cNvSpPr/>
          <p:nvPr/>
        </p:nvSpPr>
        <p:spPr>
          <a:xfrm>
            <a:off x="8092440" y="2770632"/>
            <a:ext cx="3474720" cy="3063240"/>
          </a:xfrm>
          <a:prstGeom prst="roundRect">
            <a:avLst>
              <a:gd name="adj" fmla="val 4478"/>
            </a:avLst>
          </a:prstGeom>
          <a:solidFill>
            <a:srgbClr val="FFFFFF"/>
          </a:solidFill>
          <a:ln w="8890">
            <a:solidFill>
              <a:srgbClr val="E7E7EA"/>
            </a:solidFill>
            <a:prstDash val="solid"/>
          </a:ln>
        </p:spPr>
      </p:sp>
      <p:sp>
        <p:nvSpPr>
          <p:cNvPr id="14" name="Text 11"/>
          <p:cNvSpPr txBox="1"/>
          <p:nvPr/>
        </p:nvSpPr>
        <p:spPr>
          <a:xfrm>
            <a:off x="832104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03</a:t>
            </a:r>
            <a:endParaRPr lang="en-US" sz="2800" dirty="0"/>
          </a:p>
        </p:txBody>
      </p:sp>
      <p:sp>
        <p:nvSpPr>
          <p:cNvPr id="15" name="Text 12"/>
          <p:cNvSpPr txBox="1"/>
          <p:nvPr/>
        </p:nvSpPr>
        <p:spPr>
          <a:xfrm>
            <a:off x="8321040" y="3520440"/>
            <a:ext cx="3017520" cy="685800"/>
          </a:xfrm>
          <a:prstGeom prst="rect">
            <a:avLst/>
          </a:prstGeom>
          <a:noFill/>
          <a:ln/>
        </p:spPr>
        <p:txBody>
          <a:bodyPr wrap="square" lIns="0" tIns="0" rIns="0" bIns="0" rtlCol="0" anchor="ctr"/>
          <a:lstStyle/>
          <a:p>
            <a:pPr indent="0" marL="0">
              <a:spcAft>
                <a:spcPts val="400"/>
              </a:spcAft>
              <a:buNone/>
            </a:pPr>
            <a:r>
              <a:rPr lang="en-US" sz="1700" b="1" dirty="0">
                <a:solidFill>
                  <a:srgbClr val="0A0A0B"/>
                </a:solidFill>
                <a:latin typeface="Inter" pitchFamily="34" charset="0"/>
                <a:ea typeface="Inter" pitchFamily="34" charset="-122"/>
                <a:cs typeface="Inter" pitchFamily="34" charset="-120"/>
              </a:rPr>
              <a:t>Duplicate requests create duplicate work</a:t>
            </a:r>
            <a:endParaRPr lang="en-US" sz="1700" dirty="0"/>
          </a:p>
        </p:txBody>
      </p:sp>
      <p:sp>
        <p:nvSpPr>
          <p:cNvPr id="16" name="Text 13"/>
          <p:cNvSpPr txBox="1"/>
          <p:nvPr/>
        </p:nvSpPr>
        <p:spPr>
          <a:xfrm>
            <a:off x="8321040" y="4434840"/>
            <a:ext cx="3017520" cy="1353312"/>
          </a:xfrm>
          <a:prstGeom prst="rect">
            <a:avLst/>
          </a:prstGeom>
          <a:noFill/>
          <a:ln/>
        </p:spPr>
        <p:txBody>
          <a:bodyPr wrap="square" lIns="0" tIns="0" rIns="0" bIns="0" rtlCol="0" anchor="ctr"/>
          <a:lstStyle/>
          <a:p>
            <a:pPr indent="0" marL="0">
              <a:spcAft>
                <a:spcPts val="400"/>
              </a:spcAft>
              <a:buNone/>
            </a:pPr>
            <a:r>
              <a:rPr lang="en-US" sz="1400" dirty="0">
                <a:solidFill>
                  <a:srgbClr val="18181B"/>
                </a:solidFill>
                <a:latin typeface="Inter" pitchFamily="34" charset="0"/>
                <a:ea typeface="Inter" pitchFamily="34" charset="-122"/>
                <a:cs typeface="Inter" pitchFamily="34" charset="-120"/>
              </a:rPr>
              <a:t>No stable request identity is checked. Try: Add a request-ID store before acting on real requests.</a:t>
            </a:r>
            <a:endParaRPr lang="en-US" sz="1400" dirty="0"/>
          </a:p>
        </p:txBody>
      </p:sp>
      <p:sp>
        <p:nvSpPr>
          <p:cNvPr id="17" name="Text 14"/>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18" name="Text 15"/>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11 / 18</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07</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Review your evidence</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All three routing outcomes are reachable.</a:t>
            </a:r>
            <a:endParaRPr lang="en-US" sz="24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Missing data takes precedence.</a:t>
            </a:r>
            <a:endParaRPr lang="en-US" sz="24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Boolean and string inputs are distinguished.</a:t>
            </a:r>
            <a:endParaRPr lang="en-US" sz="24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12 / 18</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07</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Review your evidence</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Six fixture outputs are recorded.</a:t>
            </a:r>
            <a:endParaRPr lang="en-US" sz="24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Export contains no credential secrets.</a:t>
            </a:r>
            <a:endParaRPr lang="en-US" sz="24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Duplicate-request handling is explained.</a:t>
            </a:r>
            <a:endParaRPr lang="en-US" sz="24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13 / 18</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07</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Why use fixed conditions here?</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The routing policy is known and deterministic.</a:t>
            </a:r>
            <a:endParaRPr lang="en-US" sz="24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AI always gives a better result.</a:t>
            </a:r>
            <a:endParaRPr lang="en-US" sz="24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Conditions remove the need for tests.</a:t>
            </a:r>
            <a:endParaRPr lang="en-US" sz="24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Explain your choice before checking the facilitator notes.</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14 / 18</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07</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Which branch runs first?</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Urgency.</a:t>
            </a:r>
            <a:endParaRPr lang="en-US" sz="24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Missing-details validation.</a:t>
            </a:r>
            <a:endParaRPr lang="en-US" sz="24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Random choice.</a:t>
            </a:r>
            <a:endParaRPr lang="en-US" sz="24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Explain your choice before checking the facilitator notes.</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15 / 18</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07</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Build with a clear contract</a:t>
            </a:r>
            <a:endParaRPr lang="en-US" sz="3700" dirty="0"/>
          </a:p>
        </p:txBody>
      </p:sp>
      <p:sp>
        <p:nvSpPr>
          <p:cNvPr id="5" name="Shape 2"/>
          <p:cNvSpPr/>
          <p:nvPr/>
        </p:nvSpPr>
        <p:spPr>
          <a:xfrm>
            <a:off x="594360" y="2743200"/>
            <a:ext cx="10972800" cy="3017520"/>
          </a:xfrm>
          <a:prstGeom prst="roundRect">
            <a:avLst>
              <a:gd name="adj" fmla="val 4545"/>
            </a:avLst>
          </a:prstGeom>
          <a:solidFill>
            <a:srgbClr val="0A0A0B"/>
          </a:solidFill>
          <a:ln w="8890">
            <a:solidFill>
              <a:srgbClr val="0A0A0B"/>
            </a:solidFill>
            <a:prstDash val="solid"/>
          </a:ln>
        </p:spPr>
      </p:sp>
      <p:sp>
        <p:nvSpPr>
          <p:cNvPr id="6" name="Text 3"/>
          <p:cNvSpPr txBox="1"/>
          <p:nvPr/>
        </p:nvSpPr>
        <p:spPr>
          <a:xfrm>
            <a:off x="886968" y="2971800"/>
            <a:ext cx="10351008" cy="2395728"/>
          </a:xfrm>
          <a:prstGeom prst="rect">
            <a:avLst/>
          </a:prstGeom>
          <a:noFill/>
          <a:ln/>
        </p:spPr>
        <p:txBody>
          <a:bodyPr wrap="square" lIns="0" tIns="0" rIns="0" bIns="0" rtlCol="0" anchor="ctr"/>
          <a:lstStyle/>
          <a:p>
            <a:pPr indent="0" marL="0">
              <a:spcAft>
                <a:spcPts val="400"/>
              </a:spcAft>
              <a:buNone/>
            </a:pPr>
            <a:r>
              <a:rPr lang="en-US" sz="1600" dirty="0">
                <a:solidFill>
                  <a:srgbClr val="FFFFFF"/>
                </a:solidFill>
                <a:latin typeface="Inter" pitchFamily="34" charset="0"/>
                <a:ea typeface="Inter" pitchFamily="34" charset="-122"/>
                <a:cs typeface="Inter" pitchFamily="34" charset="-120"/>
              </a:rPr>
              <a:t>Design an n8n test workflow with Manual Trigger, Edit Fields and If nodes. Input fields: requestId string, itemId nonempty string, urgent boolean. Missing itemId routes to needs-details; valid urgent routes to priority; valid nonurgent routes to normal. Give a decision table including missing data, true, false, string "false" and repeated requestId. Explain where type validation and deduplication belong. Do not claim a dedup store exists until it is connected.</a:t>
            </a:r>
            <a:endParaRPr lang="en-US" sz="1600" dirty="0"/>
          </a:p>
        </p:txBody>
      </p:sp>
      <p:sp>
        <p:nvSpPr>
          <p:cNvPr id="7" name="Text 4"/>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8" name="Text 5"/>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16 / 18</a:t>
            </a:r>
            <a:endParaRPr lang="en-US" sz="1000" dirty="0"/>
          </a:p>
        </p:txBody>
      </p:sp>
      <p:sp>
        <p:nvSpPr>
          <p:cNvPr id="9" name="Text 6">
            <a:hlinkClick r:id="rId2" tooltip="Open the browser companion, then click Copy prompt"/>
          </p:cNvPr>
          <p:cNvSpPr/>
          <p:nvPr/>
        </p:nvSpPr>
        <p:spPr>
          <a:xfrm>
            <a:off x="868680" y="5468112"/>
            <a:ext cx="9601200" cy="228600"/>
          </a:xfrm>
          <a:prstGeom prst="rect">
            <a:avLst/>
          </a:prstGeom>
          <a:noFill/>
          <a:ln/>
        </p:spPr>
        <p:txBody>
          <a:bodyPr wrap="square" lIns="0" tIns="0" rIns="0" bIns="0" rtlCol="0" anchor="ctr"/>
          <a:lstStyle/>
          <a:p>
            <a:pPr indent="0" marL="0">
              <a:buNone/>
            </a:pPr>
            <a:r>
              <a:rPr lang="en-US" sz="1200" u="sng" dirty="0">
                <a:solidFill>
                  <a:srgbClr val="FF8C97"/>
                </a:solidFill>
                <a:latin typeface="Inter" pitchFamily="34" charset="0"/>
                <a:ea typeface="Inter" pitchFamily="34" charset="-122"/>
                <a:cs typeface="Inter" pitchFamily="34" charset="-120"/>
                <a:hlinkClick r:id="rId2" invalidUrl="" action="" tgtFrame="" tooltip="Open the browser companion, then click Copy prompt" history="1" highlightClick="0" endSnd="0">
                  <a:extLst>
                    <a:ext uri="{A12FA001-AC4F-418D-AE19-62706E023703}">
                      <ahyp:hlinkClr xmlns:ahyp="http://schemas.microsoft.com/office/drawing/2018/hyperlinkcolor" val="tx"/>
                    </a:ext>
                  </a:extLst>
                </a:hlinkClick>
              </a:rPr>
              <a:t>Open copyable prompt</a:t>
            </a:r>
            <a:endParaRPr lang="en-US" sz="1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07</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Add a quiet-hours policy</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Start/end time boundaries are tested.</a:t>
            </a:r>
            <a:endParaRPr lang="en-US" sz="24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Missing details still take precedence.</a:t>
            </a:r>
            <a:endParaRPr lang="en-US" sz="24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The decision table and workflow agree.</a:t>
            </a:r>
            <a:endParaRPr lang="en-US" sz="24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17 / 18</a:t>
            </a:r>
            <a:endParaRPr lang="en-US" sz="1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07</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Build independently, then teach it back</a:t>
            </a:r>
            <a:endParaRPr lang="en-US" sz="3700" dirty="0"/>
          </a:p>
        </p:txBody>
      </p:sp>
      <p:sp>
        <p:nvSpPr>
          <p:cNvPr id="5" name="Shape 2"/>
          <p:cNvSpPr/>
          <p:nvPr/>
        </p:nvSpPr>
        <p:spPr>
          <a:xfrm>
            <a:off x="594360" y="2743200"/>
            <a:ext cx="5349240" cy="3246120"/>
          </a:xfrm>
          <a:prstGeom prst="roundRect">
            <a:avLst>
              <a:gd name="adj" fmla="val 4225"/>
            </a:avLst>
          </a:prstGeom>
          <a:solidFill>
            <a:srgbClr val="FFFFFF"/>
          </a:solidFill>
          <a:ln w="8890">
            <a:solidFill>
              <a:srgbClr val="E7E7EA"/>
            </a:solidFill>
            <a:prstDash val="solid"/>
          </a:ln>
        </p:spPr>
      </p:sp>
      <p:sp>
        <p:nvSpPr>
          <p:cNvPr id="6" name="Text 3"/>
          <p:cNvSpPr txBox="1"/>
          <p:nvPr/>
        </p:nvSpPr>
        <p:spPr>
          <a:xfrm>
            <a:off x="850392" y="3017520"/>
            <a:ext cx="4828032" cy="411480"/>
          </a:xfrm>
          <a:prstGeom prst="rect">
            <a:avLst/>
          </a:prstGeom>
          <a:noFill/>
          <a:ln/>
        </p:spPr>
        <p:txBody>
          <a:bodyPr wrap="square" lIns="0" tIns="0" rIns="0" bIns="0" rtlCol="0" anchor="ctr"/>
          <a:lstStyle/>
          <a:p>
            <a:pPr indent="0" marL="0">
              <a:spcAft>
                <a:spcPts val="400"/>
              </a:spcAft>
              <a:buNone/>
            </a:pPr>
            <a:r>
              <a:rPr lang="en-US" sz="1700" b="1" dirty="0">
                <a:solidFill>
                  <a:srgbClr val="C20E1C"/>
                </a:solidFill>
                <a:latin typeface="JetBrains Mono" pitchFamily="34" charset="0"/>
                <a:ea typeface="JetBrains Mono" pitchFamily="34" charset="-122"/>
                <a:cs typeface="JetBrains Mono" pitchFamily="34" charset="-120"/>
              </a:rPr>
              <a:t>Your next challenge</a:t>
            </a:r>
            <a:endParaRPr lang="en-US" sz="1700" dirty="0"/>
          </a:p>
        </p:txBody>
      </p:sp>
      <p:sp>
        <p:nvSpPr>
          <p:cNvPr id="7" name="Text 4"/>
          <p:cNvSpPr txBox="1"/>
          <p:nvPr/>
        </p:nvSpPr>
        <p:spPr>
          <a:xfrm>
            <a:off x="850392" y="3694176"/>
            <a:ext cx="4791456" cy="1993392"/>
          </a:xfrm>
          <a:prstGeom prst="rect">
            <a:avLst/>
          </a:prstGeom>
          <a:noFill/>
          <a:ln/>
        </p:spPr>
        <p:txBody>
          <a:bodyPr wrap="square" lIns="0" tIns="0" rIns="0" bIns="0" rtlCol="0" anchor="ctr"/>
          <a:lstStyle/>
          <a:p>
            <a:pPr indent="0" marL="0">
              <a:spcAft>
                <a:spcPts val="400"/>
              </a:spcAft>
              <a:buNone/>
            </a:pPr>
            <a:r>
              <a:rPr lang="en-US" sz="2500" dirty="0">
                <a:solidFill>
                  <a:srgbClr val="18181B"/>
                </a:solidFill>
                <a:latin typeface="Inter" pitchFamily="34" charset="0"/>
                <a:ea typeface="Inter" pitchFamily="34" charset="-122"/>
                <a:cs typeface="Inter" pitchFamily="34" charset="-120"/>
              </a:rPr>
              <a:t>Introduce a time window: valid urgent requests during quiet hours should wait for review. Write boundary tests before editing the workflow.</a:t>
            </a:r>
            <a:endParaRPr lang="en-US" sz="2500" dirty="0"/>
          </a:p>
        </p:txBody>
      </p:sp>
      <p:sp>
        <p:nvSpPr>
          <p:cNvPr id="8" name="Shape 5"/>
          <p:cNvSpPr/>
          <p:nvPr/>
        </p:nvSpPr>
        <p:spPr>
          <a:xfrm>
            <a:off x="6217920" y="2743200"/>
            <a:ext cx="5349240" cy="3246120"/>
          </a:xfrm>
          <a:prstGeom prst="roundRect">
            <a:avLst>
              <a:gd name="adj" fmla="val 4225"/>
            </a:avLst>
          </a:prstGeom>
          <a:solidFill>
            <a:srgbClr val="FEECEC"/>
          </a:solidFill>
          <a:ln w="8890">
            <a:solidFill>
              <a:srgbClr val="E7E7EA"/>
            </a:solidFill>
            <a:prstDash val="solid"/>
          </a:ln>
        </p:spPr>
      </p:sp>
      <p:sp>
        <p:nvSpPr>
          <p:cNvPr id="9" name="Text 6"/>
          <p:cNvSpPr txBox="1"/>
          <p:nvPr/>
        </p:nvSpPr>
        <p:spPr>
          <a:xfrm>
            <a:off x="6473952" y="3017520"/>
            <a:ext cx="4828032" cy="411480"/>
          </a:xfrm>
          <a:prstGeom prst="rect">
            <a:avLst/>
          </a:prstGeom>
          <a:noFill/>
          <a:ln/>
        </p:spPr>
        <p:txBody>
          <a:bodyPr wrap="square" lIns="0" tIns="0" rIns="0" bIns="0" rtlCol="0" anchor="ctr"/>
          <a:lstStyle/>
          <a:p>
            <a:pPr indent="0" marL="0">
              <a:spcAft>
                <a:spcPts val="400"/>
              </a:spcAft>
              <a:buNone/>
            </a:pPr>
            <a:r>
              <a:rPr lang="en-US" sz="1700" b="1" dirty="0">
                <a:solidFill>
                  <a:srgbClr val="C20E1C"/>
                </a:solidFill>
                <a:latin typeface="JetBrains Mono" pitchFamily="34" charset="0"/>
                <a:ea typeface="JetBrains Mono" pitchFamily="34" charset="-122"/>
                <a:cs typeface="JetBrains Mono" pitchFamily="34" charset="-120"/>
              </a:rPr>
              <a:t>Explain your decisions</a:t>
            </a:r>
            <a:endParaRPr lang="en-US" sz="1700" dirty="0"/>
          </a:p>
        </p:txBody>
      </p:sp>
      <p:sp>
        <p:nvSpPr>
          <p:cNvPr id="10" name="Text 7"/>
          <p:cNvSpPr txBox="1"/>
          <p:nvPr/>
        </p:nvSpPr>
        <p:spPr>
          <a:xfrm>
            <a:off x="6473952" y="3694176"/>
            <a:ext cx="4791456" cy="1993392"/>
          </a:xfrm>
          <a:prstGeom prst="rect">
            <a:avLst/>
          </a:prstGeom>
          <a:noFill/>
          <a:ln/>
        </p:spPr>
        <p:txBody>
          <a:bodyPr wrap="square" lIns="0" tIns="0" rIns="0" bIns="0" rtlCol="0" anchor="ctr"/>
          <a:lstStyle/>
          <a:p>
            <a:pPr indent="0" marL="0">
              <a:spcAft>
                <a:spcPts val="400"/>
              </a:spcAft>
              <a:buNone/>
            </a:pPr>
            <a:r>
              <a:rPr lang="en-US" sz="2500" dirty="0">
                <a:solidFill>
                  <a:srgbClr val="18181B"/>
                </a:solidFill>
                <a:latin typeface="Inter" pitchFamily="34" charset="0"/>
                <a:ea typeface="Inter" pitchFamily="34" charset="-122"/>
                <a:cs typeface="Inter" pitchFamily="34" charset="-120"/>
              </a:rPr>
              <a:t>Show your artifact, one test that passed, one failure you repaired and one boundary the system respects.</a:t>
            </a:r>
            <a:endParaRPr lang="en-US" sz="2500" dirty="0"/>
          </a:p>
        </p:txBody>
      </p:sp>
      <p:sp>
        <p:nvSpPr>
          <p:cNvPr id="11" name="Text 8"/>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12" name="Text 9"/>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18 / 18</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Inter"/>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Inter"/>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Neighbourhood learning community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BorrowBox dispatcher: a reliable automation | Project lab</dc:title>
  <dc:subject>Original neighbourhood AI Builder Path</dc:subject>
  <dc:creator>@iamsajaldubey</dc:creator>
  <cp:lastModifiedBy>@iamsajaldubey</cp:lastModifiedBy>
  <cp:revision>1</cp:revision>
  <dcterms:created xsi:type="dcterms:W3CDTF">2026-10-08T18:06:53Z</dcterms:created>
  <dcterms:modified xsi:type="dcterms:W3CDTF">2026-10-08T18:06:53Z</dcterms:modified>
</cp:coreProperties>
</file>