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notesMasterIdLst>
    <p:notesMasterId r:id="rId19"/>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notesMaster" Target="notesMasters/notesMaster1.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 minutes
Outcome: Make an installable webapp, then verify its offline behaviour. This is a 60-minute in-person laptop session after preflight. No setup-duration guarantee. Core first, extensions second.
References: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 minutes
A PWA is a web app. App-store distribution and native device features are separate. The facilitator verifies accounts, installed tools and model/host connections before the session. Pair up if setup is incomplete. Do not create accounts or incur costs without understanding the provider terms.
References: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 minutes
Quick win: Open the existing checklist on a narrow screen and use it. Aim for a visible result in the first 15 minutes after preflight. Explain that generated code/output is untested until the learner checks it. If tools are unavailable, inspect the prepared example with a partner.
References: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 minutes
Ask a learner to explain each stage in their own words. This is a teaching model, not a promise that all tools behave identically.
References: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 minutes
Perform these numbered actions on the laptop. Pause after the step and inspect the result. Use fictional or approved material.
References:
MDN: Making PWAs installable
https://developer.mozilla.org/en-US/docs/Web/Progressive_web_apps/Guides/Making_PWAs_installable
MDN: Service workers tutorial
https://developer.mozilla.org/en-US/docs/Web/Progressive_web_apps/Tutorials/CycleTracker/Service_workers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 minutes
Perform these numbered actions on the laptop. Pause after the step and inspect the result. Use fictional or approved material.
References:
MDN: Making PWAs installable
https://developer.mozilla.org/en-US/docs/Web/Progressive_web_apps/Guides/Making_PWAs_installable
MDN: Service workers tutorial
https://developer.mozilla.org/en-US/docs/Web/Progressive_web_apps/Tutorials/CycleTracker/Service_workers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 minutes
Perform these numbered actions on the laptop. Pause after the step and inspect the result. Use fictional or approved material.
References:
MDN: Making PWAs installable
https://developer.mozilla.org/en-US/docs/Web/Progressive_web_apps/Guides/Making_PWAs_installable
MDN: Service workers tutorial
https://developer.mozilla.org/en-US/docs/Web/Progressive_web_apps/Tutorials/CycleTracker/Service_workers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 minutes
Perform these numbered actions on the laptop. Pause after the step and inspect the result. Use fictional or approved material.
References:
MDN: Making PWAs installable
https://developer.mozilla.org/en-US/docs/Web/Progressive_web_apps/Guides/Making_PWAs_installable
MDN: Service workers tutorial
https://developer.mozilla.org/en-US/docs/Web/Progressive_web_apps/Tutorials/CycleTracker/Service_workers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 minutes
Perform these numbered actions on the laptop. Pause after the step and inspect the result. Use fictional or approved material.
References:
MDN: Making PWAs installable
https://developer.mozilla.org/en-US/docs/Web/Progressive_web_apps/Guides/Making_PWAs_installable
MDN: Service workers tutorial
https://developer.mozilla.org/en-US/docs/Web/Progressive_web_apps/Tutorials/CycleTracker/Service_workers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 minutes
Perform these numbered actions on the laptop. Pause after the step and inspect the result. Use fictional or approved material.
References:
MDN: Making PWAs installable
https://developer.mozilla.org/en-US/docs/Web/Progressive_web_apps/Guides/Making_PWAs_installable
MDN: Service workers tutorial
https://developer.mozilla.org/en-US/docs/Web/Progressive_web_apps/Tutorials/CycleTracker/Service_workers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 minutes
Use fictional practice inputs. Ask learners to show their work, not just the final answer.
References: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 minutes
Use fictional practice inputs. Ask learners to show their work, not just the final answer.
References: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6 minutes
These are manual acceptance tests for the learner to perform. No test is claimed to have run merely because it appears here. Ask pairs to demonstrate one pass and one corrected failure.
References: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 minutes
Choose the observed symptom. Change one thing and rerun the smallest test. Avoid restarting the whole project or adding tools before diagnosing the current step.
References: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 minutes
Experienced learners use the extensions while beginners complete the same core outcome. An extension is optional, not a prerequisite for participating.
References: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 minutes
Save the working version before leaving. Add a short note: what worked, what needed correction and what you would try next. The next module builds on the saved output.
References: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minutes
Primary sources checked during course creation on 2026-10-08. Provider interfaces and availability can change. The examples, prompts and activities are original community teaching designs. Source links explain capabilities; they do not prove these fictional exercises were executed.
References:
MDN: Making PWAs installable
https://developer.mozilla.org/en-US/docs/Web/Progressive_web_apps/Guides/Making_PWAs_installable
MDN: Service workers tutorial
https://developer.mozilla.org/en-US/docs/Web/Progressive_web_apps/Tutorials/CycleTracker/Service_workers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2" Type="http://schemas.openxmlformats.org/officeDocument/2006/relationships/hyperlink" Target="https://learn.sajaldubey.com/02-build-and-remember/05-mobile-app-as-a-pwa/index.html#05-quick-win" TargetMode="External"/><Relationship Id="rId1" Type="http://schemas.openxmlformats.org/officeDocument/2006/relationships/image" Target="../media/image-3-1.png"/><Relationship Id="rId3" Type="http://schemas.openxmlformats.org/officeDocument/2006/relationships/slideLayout" Target="../slideLayouts/slideLayout1.xml"/><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2" Type="http://schemas.openxmlformats.org/officeDocument/2006/relationships/hyperlink" Target="https://learn.sajaldubey.com/02-build-and-remember/05-mobile-app-as-a-pwa/index.html#05-build" TargetMode="External"/><Relationship Id="rId1" Type="http://schemas.openxmlformats.org/officeDocument/2006/relationships/image" Target="../media/image-11-1.png"/><Relationship Id="rId3" Type="http://schemas.openxmlformats.org/officeDocument/2006/relationships/slideLayout" Target="../slideLayouts/slideLayout1.xml"/><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2" Type="http://schemas.openxmlformats.org/officeDocument/2006/relationships/hyperlink" Target="https://learn.sajaldubey.com/02-build-and-remember/05-mobile-app-as-a-pwa/index.html#05-review" TargetMode="External"/><Relationship Id="rId1" Type="http://schemas.openxmlformats.org/officeDocument/2006/relationships/image" Target="../media/image-12-1.png"/><Relationship Id="rId3" Type="http://schemas.openxmlformats.org/officeDocument/2006/relationships/slideLayout" Target="../slideLayouts/slideLayout1.xml"/><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slideLayout" Target="../slideLayouts/slideLayout1.xml"/><Relationship Id="rId3" Type="http://schemas.openxmlformats.org/officeDocument/2006/relationships/notesSlide" Target="../notesSlides/notesSlide17.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A0A0B"/>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dark.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FF5163"/>
                </a:solidFill>
                <a:latin typeface="JetBrains Mono" pitchFamily="34" charset="0"/>
                <a:ea typeface="JetBrains Mono" pitchFamily="34" charset="-122"/>
                <a:cs typeface="JetBrains Mono" pitchFamily="34" charset="-120"/>
              </a:rPr>
              <a:t>MODULE 05 / BUILD TOGETHER</a:t>
            </a:r>
            <a:endParaRPr lang="en-US" sz="1100" dirty="0"/>
          </a:p>
        </p:txBody>
      </p:sp>
      <p:sp>
        <p:nvSpPr>
          <p:cNvPr id="4" name="Text 1"/>
          <p:cNvSpPr txBox="1"/>
          <p:nvPr/>
        </p:nvSpPr>
        <p:spPr>
          <a:xfrm>
            <a:off x="594360" y="1600200"/>
            <a:ext cx="10515600" cy="1828800"/>
          </a:xfrm>
          <a:prstGeom prst="rect">
            <a:avLst/>
          </a:prstGeom>
          <a:noFill/>
          <a:ln/>
        </p:spPr>
        <p:txBody>
          <a:bodyPr wrap="square" lIns="0" tIns="0" rIns="0" bIns="0" rtlCol="0" anchor="ctr"/>
          <a:lstStyle/>
          <a:p>
            <a:pPr indent="0" marL="0">
              <a:spcAft>
                <a:spcPts val="400"/>
              </a:spcAft>
              <a:buNone/>
            </a:pPr>
            <a:r>
              <a:rPr lang="en-US" sz="5400" b="1" dirty="0">
                <a:solidFill>
                  <a:srgbClr val="FFFFFF"/>
                </a:solidFill>
                <a:latin typeface="Inter" pitchFamily="34" charset="0"/>
                <a:ea typeface="Inter" pitchFamily="34" charset="-122"/>
                <a:cs typeface="Inter" pitchFamily="34" charset="-120"/>
              </a:rPr>
              <a:t>Put your webapp on a home screen.</a:t>
            </a:r>
            <a:endParaRPr lang="en-US" sz="5400" dirty="0"/>
          </a:p>
        </p:txBody>
      </p:sp>
      <p:sp>
        <p:nvSpPr>
          <p:cNvPr id="5" name="Text 2"/>
          <p:cNvSpPr txBox="1"/>
          <p:nvPr/>
        </p:nvSpPr>
        <p:spPr>
          <a:xfrm>
            <a:off x="640080" y="3794760"/>
            <a:ext cx="9784080" cy="914400"/>
          </a:xfrm>
          <a:prstGeom prst="rect">
            <a:avLst/>
          </a:prstGeom>
          <a:noFill/>
          <a:ln/>
        </p:spPr>
        <p:txBody>
          <a:bodyPr wrap="square" lIns="0" tIns="0" rIns="0" bIns="0" rtlCol="0" anchor="ctr"/>
          <a:lstStyle/>
          <a:p>
            <a:pPr indent="0" marL="0">
              <a:spcAft>
                <a:spcPts val="400"/>
              </a:spcAft>
              <a:buNone/>
            </a:pPr>
            <a:r>
              <a:rPr lang="en-US" sz="2700" dirty="0">
                <a:solidFill>
                  <a:srgbClr val="D4D4D8"/>
                </a:solidFill>
                <a:latin typeface="Inter" pitchFamily="34" charset="0"/>
                <a:ea typeface="Inter" pitchFamily="34" charset="-122"/>
                <a:cs typeface="Inter" pitchFamily="34" charset="-120"/>
              </a:rPr>
              <a:t>Make an installable webapp, then verify its offline behaviour.</a:t>
            </a:r>
            <a:endParaRPr lang="en-US" sz="2700" dirty="0"/>
          </a:p>
        </p:txBody>
      </p:sp>
      <p:sp>
        <p:nvSpPr>
          <p:cNvPr id="6" name="Shape 3"/>
          <p:cNvSpPr/>
          <p:nvPr/>
        </p:nvSpPr>
        <p:spPr>
          <a:xfrm>
            <a:off x="640080" y="5166360"/>
            <a:ext cx="3474720" cy="594360"/>
          </a:xfrm>
          <a:prstGeom prst="roundRect">
            <a:avLst>
              <a:gd name="adj" fmla="val 23077"/>
            </a:avLst>
          </a:prstGeom>
          <a:solidFill>
            <a:srgbClr val="242428"/>
          </a:solidFill>
          <a:ln w="8890">
            <a:solidFill>
              <a:srgbClr val="242428"/>
            </a:solidFill>
            <a:prstDash val="solid"/>
          </a:ln>
        </p:spPr>
      </p:sp>
      <p:sp>
        <p:nvSpPr>
          <p:cNvPr id="7" name="Text 4"/>
          <p:cNvSpPr txBox="1"/>
          <p:nvPr/>
        </p:nvSpPr>
        <p:spPr>
          <a:xfrm>
            <a:off x="822960" y="5312664"/>
            <a:ext cx="3063240" cy="365760"/>
          </a:xfrm>
          <a:prstGeom prst="rect">
            <a:avLst/>
          </a:prstGeom>
          <a:noFill/>
          <a:ln/>
        </p:spPr>
        <p:txBody>
          <a:bodyPr wrap="square" lIns="0" tIns="0" rIns="0" bIns="0" rtlCol="0" anchor="ctr"/>
          <a:lstStyle/>
          <a:p>
            <a:pPr indent="0" marL="0">
              <a:spcAft>
                <a:spcPts val="400"/>
              </a:spcAft>
              <a:buNone/>
            </a:pPr>
            <a:r>
              <a:rPr lang="en-US" sz="1600" dirty="0">
                <a:solidFill>
                  <a:srgbClr val="FFFFFF"/>
                </a:solidFill>
                <a:latin typeface="Inter" pitchFamily="34" charset="0"/>
                <a:ea typeface="Inter" pitchFamily="34" charset="-122"/>
                <a:cs typeface="Inter" pitchFamily="34" charset="-120"/>
              </a:rPr>
              <a:t>Build one thing</a:t>
            </a:r>
            <a:endParaRPr lang="en-US" sz="1600" dirty="0"/>
          </a:p>
        </p:txBody>
      </p:sp>
      <p:sp>
        <p:nvSpPr>
          <p:cNvPr id="8" name="Shape 5"/>
          <p:cNvSpPr/>
          <p:nvPr/>
        </p:nvSpPr>
        <p:spPr>
          <a:xfrm>
            <a:off x="4343400" y="5166360"/>
            <a:ext cx="3474720" cy="594360"/>
          </a:xfrm>
          <a:prstGeom prst="roundRect">
            <a:avLst>
              <a:gd name="adj" fmla="val 23077"/>
            </a:avLst>
          </a:prstGeom>
          <a:solidFill>
            <a:srgbClr val="242428"/>
          </a:solidFill>
          <a:ln w="8890">
            <a:solidFill>
              <a:srgbClr val="242428"/>
            </a:solidFill>
            <a:prstDash val="solid"/>
          </a:ln>
        </p:spPr>
      </p:sp>
      <p:sp>
        <p:nvSpPr>
          <p:cNvPr id="9" name="Text 6"/>
          <p:cNvSpPr txBox="1"/>
          <p:nvPr/>
        </p:nvSpPr>
        <p:spPr>
          <a:xfrm>
            <a:off x="4526280" y="5312664"/>
            <a:ext cx="3063240" cy="365760"/>
          </a:xfrm>
          <a:prstGeom prst="rect">
            <a:avLst/>
          </a:prstGeom>
          <a:noFill/>
          <a:ln/>
        </p:spPr>
        <p:txBody>
          <a:bodyPr wrap="square" lIns="0" tIns="0" rIns="0" bIns="0" rtlCol="0" anchor="ctr"/>
          <a:lstStyle/>
          <a:p>
            <a:pPr indent="0" marL="0">
              <a:spcAft>
                <a:spcPts val="400"/>
              </a:spcAft>
              <a:buNone/>
            </a:pPr>
            <a:r>
              <a:rPr lang="en-US" sz="1600" dirty="0">
                <a:solidFill>
                  <a:srgbClr val="FFFFFF"/>
                </a:solidFill>
                <a:latin typeface="Inter" pitchFamily="34" charset="0"/>
                <a:ea typeface="Inter" pitchFamily="34" charset="-122"/>
                <a:cs typeface="Inter" pitchFamily="34" charset="-120"/>
              </a:rPr>
              <a:t>Check it works</a:t>
            </a:r>
            <a:endParaRPr lang="en-US" sz="1600" dirty="0"/>
          </a:p>
        </p:txBody>
      </p:sp>
      <p:sp>
        <p:nvSpPr>
          <p:cNvPr id="10" name="Shape 7"/>
          <p:cNvSpPr/>
          <p:nvPr/>
        </p:nvSpPr>
        <p:spPr>
          <a:xfrm>
            <a:off x="8046720" y="5166360"/>
            <a:ext cx="3474720" cy="594360"/>
          </a:xfrm>
          <a:prstGeom prst="roundRect">
            <a:avLst>
              <a:gd name="adj" fmla="val 23077"/>
            </a:avLst>
          </a:prstGeom>
          <a:solidFill>
            <a:srgbClr val="242428"/>
          </a:solidFill>
          <a:ln w="8890">
            <a:solidFill>
              <a:srgbClr val="242428"/>
            </a:solidFill>
            <a:prstDash val="solid"/>
          </a:ln>
        </p:spPr>
      </p:sp>
      <p:sp>
        <p:nvSpPr>
          <p:cNvPr id="11" name="Text 8"/>
          <p:cNvSpPr txBox="1"/>
          <p:nvPr/>
        </p:nvSpPr>
        <p:spPr>
          <a:xfrm>
            <a:off x="8229600" y="5312664"/>
            <a:ext cx="3063240" cy="365760"/>
          </a:xfrm>
          <a:prstGeom prst="rect">
            <a:avLst/>
          </a:prstGeom>
          <a:noFill/>
          <a:ln/>
        </p:spPr>
        <p:txBody>
          <a:bodyPr wrap="square" lIns="0" tIns="0" rIns="0" bIns="0" rtlCol="0" anchor="ctr"/>
          <a:lstStyle/>
          <a:p>
            <a:pPr indent="0" marL="0">
              <a:spcAft>
                <a:spcPts val="400"/>
              </a:spcAft>
              <a:buNone/>
            </a:pPr>
            <a:r>
              <a:rPr lang="en-US" sz="1600" dirty="0">
                <a:solidFill>
                  <a:srgbClr val="FFFFFF"/>
                </a:solidFill>
                <a:latin typeface="Inter" pitchFamily="34" charset="0"/>
                <a:ea typeface="Inter" pitchFamily="34" charset="-122"/>
                <a:cs typeface="Inter" pitchFamily="34" charset="-120"/>
              </a:rPr>
              <a:t>Choose an extension</a:t>
            </a:r>
            <a:endParaRPr lang="en-US" sz="1600" dirty="0"/>
          </a:p>
        </p:txBody>
      </p:sp>
      <p:sp>
        <p:nvSpPr>
          <p:cNvPr id="12" name="Text 9"/>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B4B4BC"/>
                </a:solidFill>
                <a:latin typeface="Inter" pitchFamily="34" charset="0"/>
                <a:ea typeface="Inter" pitchFamily="34" charset="-122"/>
                <a:cs typeface="Inter" pitchFamily="34" charset="-120"/>
              </a:rPr>
              <a:t>Free neighbourhood AI learning</a:t>
            </a:r>
            <a:endParaRPr lang="en-US" sz="1300" dirty="0"/>
          </a:p>
        </p:txBody>
      </p:sp>
      <p:sp>
        <p:nvSpPr>
          <p:cNvPr id="13" name="Text 10"/>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B4B4BC"/>
                </a:solidFill>
                <a:latin typeface="JetBrains Mono" pitchFamily="34" charset="0"/>
                <a:ea typeface="JetBrains Mono" pitchFamily="34" charset="-122"/>
                <a:cs typeface="JetBrains Mono" pitchFamily="34" charset="-120"/>
              </a:rPr>
              <a:t>01 / 17</a:t>
            </a: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MODULE 05 / BUILD TOGETHER</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Before you start.</a:t>
            </a:r>
            <a:endParaRPr lang="en-US" sz="3700" dirty="0"/>
          </a:p>
        </p:txBody>
      </p:sp>
      <p:sp>
        <p:nvSpPr>
          <p:cNvPr id="5" name="Shape 2"/>
          <p:cNvSpPr/>
          <p:nvPr/>
        </p:nvSpPr>
        <p:spPr>
          <a:xfrm>
            <a:off x="594360" y="2770632"/>
            <a:ext cx="3474720" cy="3063240"/>
          </a:xfrm>
          <a:prstGeom prst="roundRect">
            <a:avLst>
              <a:gd name="adj" fmla="val 4478"/>
            </a:avLst>
          </a:prstGeom>
          <a:solidFill>
            <a:srgbClr val="FFFFFF"/>
          </a:solidFill>
          <a:ln w="8890">
            <a:solidFill>
              <a:srgbClr val="E7E7EA"/>
            </a:solidFill>
            <a:prstDash val="solid"/>
          </a:ln>
        </p:spPr>
      </p:sp>
      <p:sp>
        <p:nvSpPr>
          <p:cNvPr id="6" name="Text 3"/>
          <p:cNvSpPr txBox="1"/>
          <p:nvPr/>
        </p:nvSpPr>
        <p:spPr>
          <a:xfrm>
            <a:off x="822960" y="3008376"/>
            <a:ext cx="3017520" cy="457200"/>
          </a:xfrm>
          <a:prstGeom prst="rect">
            <a:avLst/>
          </a:prstGeom>
          <a:noFill/>
          <a:ln/>
        </p:spPr>
        <p:txBody>
          <a:bodyPr wrap="square" lIns="0" tIns="0" rIns="0" bIns="0" rtlCol="0" anchor="ctr"/>
          <a:lstStyle/>
          <a:p>
            <a:pPr indent="0" marL="0">
              <a:spcAft>
                <a:spcPts val="400"/>
              </a:spcAft>
              <a:buNone/>
            </a:pPr>
            <a:r>
              <a:rPr lang="en-US" sz="2800" b="1" dirty="0">
                <a:solidFill>
                  <a:srgbClr val="C20E1C"/>
                </a:solidFill>
                <a:latin typeface="JetBrains Mono" pitchFamily="34" charset="0"/>
                <a:ea typeface="JetBrains Mono" pitchFamily="34" charset="-122"/>
                <a:cs typeface="JetBrains Mono" pitchFamily="34" charset="-120"/>
              </a:rPr>
              <a:t>01</a:t>
            </a:r>
            <a:endParaRPr lang="en-US" sz="2800" dirty="0"/>
          </a:p>
        </p:txBody>
      </p:sp>
      <p:sp>
        <p:nvSpPr>
          <p:cNvPr id="7" name="Text 4"/>
          <p:cNvSpPr txBox="1"/>
          <p:nvPr/>
        </p:nvSpPr>
        <p:spPr>
          <a:xfrm>
            <a:off x="822960" y="3611880"/>
            <a:ext cx="3017520" cy="685800"/>
          </a:xfrm>
          <a:prstGeom prst="rect">
            <a:avLst/>
          </a:prstGeom>
          <a:noFill/>
          <a:ln/>
        </p:spPr>
        <p:txBody>
          <a:bodyPr wrap="square" lIns="0" tIns="0" rIns="0" bIns="0" rtlCol="0" anchor="ctr"/>
          <a:lstStyle/>
          <a:p>
            <a:pPr indent="0" marL="0">
              <a:spcAft>
                <a:spcPts val="400"/>
              </a:spcAft>
              <a:buNone/>
            </a:pPr>
            <a:r>
              <a:rPr lang="en-US" sz="2200" b="1" dirty="0">
                <a:solidFill>
                  <a:srgbClr val="0A0A0B"/>
                </a:solidFill>
                <a:latin typeface="Inter" pitchFamily="34" charset="0"/>
                <a:ea typeface="Inter" pitchFamily="34" charset="-122"/>
                <a:cs typeface="Inter" pitchFamily="34" charset="-120"/>
              </a:rPr>
              <a:t>You already know</a:t>
            </a:r>
            <a:endParaRPr lang="en-US" sz="2200" dirty="0"/>
          </a:p>
        </p:txBody>
      </p:sp>
      <p:sp>
        <p:nvSpPr>
          <p:cNvPr id="8" name="Text 5"/>
          <p:cNvSpPr txBox="1"/>
          <p:nvPr/>
        </p:nvSpPr>
        <p:spPr>
          <a:xfrm>
            <a:off x="822960" y="4526280"/>
            <a:ext cx="3017520" cy="1097280"/>
          </a:xfrm>
          <a:prstGeom prst="rect">
            <a:avLst/>
          </a:prstGeom>
          <a:noFill/>
          <a:ln/>
        </p:spPr>
        <p:txBody>
          <a:bodyPr wrap="square" lIns="0" tIns="0" rIns="0" bIns="0" rtlCol="0" anchor="ctr"/>
          <a:lstStyle/>
          <a:p>
            <a:pPr indent="0" marL="0">
              <a:spcAft>
                <a:spcPts val="400"/>
              </a:spcAft>
              <a:buNone/>
            </a:pPr>
            <a:r>
              <a:rPr lang="en-US" sz="2000" dirty="0">
                <a:solidFill>
                  <a:srgbClr val="18181B"/>
                </a:solidFill>
                <a:latin typeface="Inter" pitchFamily="34" charset="0"/>
                <a:ea typeface="Inter" pitchFamily="34" charset="-122"/>
                <a:cs typeface="Inter" pitchFamily="34" charset="-120"/>
              </a:rPr>
              <a:t>Module 04. A prepared HTTPS host or localhost test server.</a:t>
            </a:r>
            <a:endParaRPr lang="en-US" sz="2000" dirty="0"/>
          </a:p>
        </p:txBody>
      </p:sp>
      <p:sp>
        <p:nvSpPr>
          <p:cNvPr id="9" name="Shape 6"/>
          <p:cNvSpPr/>
          <p:nvPr/>
        </p:nvSpPr>
        <p:spPr>
          <a:xfrm>
            <a:off x="4343400" y="2770632"/>
            <a:ext cx="3474720" cy="3063240"/>
          </a:xfrm>
          <a:prstGeom prst="roundRect">
            <a:avLst>
              <a:gd name="adj" fmla="val 4478"/>
            </a:avLst>
          </a:prstGeom>
          <a:solidFill>
            <a:srgbClr val="FFFFFF"/>
          </a:solidFill>
          <a:ln w="8890">
            <a:solidFill>
              <a:srgbClr val="E7E7EA"/>
            </a:solidFill>
            <a:prstDash val="solid"/>
          </a:ln>
        </p:spPr>
      </p:sp>
      <p:sp>
        <p:nvSpPr>
          <p:cNvPr id="10" name="Text 7"/>
          <p:cNvSpPr txBox="1"/>
          <p:nvPr/>
        </p:nvSpPr>
        <p:spPr>
          <a:xfrm>
            <a:off x="4572000" y="3008376"/>
            <a:ext cx="3017520" cy="457200"/>
          </a:xfrm>
          <a:prstGeom prst="rect">
            <a:avLst/>
          </a:prstGeom>
          <a:noFill/>
          <a:ln/>
        </p:spPr>
        <p:txBody>
          <a:bodyPr wrap="square" lIns="0" tIns="0" rIns="0" bIns="0" rtlCol="0" anchor="ctr"/>
          <a:lstStyle/>
          <a:p>
            <a:pPr indent="0" marL="0">
              <a:spcAft>
                <a:spcPts val="400"/>
              </a:spcAft>
              <a:buNone/>
            </a:pPr>
            <a:r>
              <a:rPr lang="en-US" sz="2800" b="1" dirty="0">
                <a:solidFill>
                  <a:srgbClr val="C20E1C"/>
                </a:solidFill>
                <a:latin typeface="JetBrains Mono" pitchFamily="34" charset="0"/>
                <a:ea typeface="JetBrains Mono" pitchFamily="34" charset="-122"/>
                <a:cs typeface="JetBrains Mono" pitchFamily="34" charset="-120"/>
              </a:rPr>
              <a:t>02</a:t>
            </a:r>
            <a:endParaRPr lang="en-US" sz="2800" dirty="0"/>
          </a:p>
        </p:txBody>
      </p:sp>
      <p:sp>
        <p:nvSpPr>
          <p:cNvPr id="11" name="Text 8"/>
          <p:cNvSpPr txBox="1"/>
          <p:nvPr/>
        </p:nvSpPr>
        <p:spPr>
          <a:xfrm>
            <a:off x="4572000" y="3611880"/>
            <a:ext cx="3017520" cy="685800"/>
          </a:xfrm>
          <a:prstGeom prst="rect">
            <a:avLst/>
          </a:prstGeom>
          <a:noFill/>
          <a:ln/>
        </p:spPr>
        <p:txBody>
          <a:bodyPr wrap="square" lIns="0" tIns="0" rIns="0" bIns="0" rtlCol="0" anchor="ctr"/>
          <a:lstStyle/>
          <a:p>
            <a:pPr indent="0" marL="0">
              <a:spcAft>
                <a:spcPts val="400"/>
              </a:spcAft>
              <a:buNone/>
            </a:pPr>
            <a:r>
              <a:rPr lang="en-US" sz="2200" b="1" dirty="0">
                <a:solidFill>
                  <a:srgbClr val="0A0A0B"/>
                </a:solidFill>
                <a:latin typeface="Inter" pitchFamily="34" charset="0"/>
                <a:ea typeface="Inter" pitchFamily="34" charset="-122"/>
                <a:cs typeface="Inter" pitchFamily="34" charset="-120"/>
              </a:rPr>
              <a:t>Open these tools</a:t>
            </a:r>
            <a:endParaRPr lang="en-US" sz="2200" dirty="0"/>
          </a:p>
        </p:txBody>
      </p:sp>
      <p:sp>
        <p:nvSpPr>
          <p:cNvPr id="12" name="Text 9"/>
          <p:cNvSpPr txBox="1"/>
          <p:nvPr/>
        </p:nvSpPr>
        <p:spPr>
          <a:xfrm>
            <a:off x="4572000" y="4526280"/>
            <a:ext cx="3017520" cy="1097280"/>
          </a:xfrm>
          <a:prstGeom prst="rect">
            <a:avLst/>
          </a:prstGeom>
          <a:noFill/>
          <a:ln/>
        </p:spPr>
        <p:txBody>
          <a:bodyPr wrap="square" lIns="0" tIns="0" rIns="0" bIns="0" rtlCol="0" anchor="ctr"/>
          <a:lstStyle/>
          <a:p>
            <a:pPr indent="0" marL="0">
              <a:spcAft>
                <a:spcPts val="400"/>
              </a:spcAft>
              <a:buNone/>
            </a:pPr>
            <a:r>
              <a:rPr lang="en-US" sz="2000" dirty="0">
                <a:solidFill>
                  <a:srgbClr val="18181B"/>
                </a:solidFill>
                <a:latin typeface="Inter" pitchFamily="34" charset="0"/>
                <a:ea typeface="Inter" pitchFamily="34" charset="-122"/>
                <a:cs typeface="Inter" pitchFamily="34" charset="-120"/>
              </a:rPr>
              <a:t>Browser, editor, prepared 192/512 PNG icons and a phone for mobile testing.</a:t>
            </a:r>
            <a:endParaRPr lang="en-US" sz="2000" dirty="0"/>
          </a:p>
        </p:txBody>
      </p:sp>
      <p:sp>
        <p:nvSpPr>
          <p:cNvPr id="13" name="Shape 10"/>
          <p:cNvSpPr/>
          <p:nvPr/>
        </p:nvSpPr>
        <p:spPr>
          <a:xfrm>
            <a:off x="8092440" y="2770632"/>
            <a:ext cx="3474720" cy="3063240"/>
          </a:xfrm>
          <a:prstGeom prst="roundRect">
            <a:avLst>
              <a:gd name="adj" fmla="val 4478"/>
            </a:avLst>
          </a:prstGeom>
          <a:solidFill>
            <a:srgbClr val="FFFFFF"/>
          </a:solidFill>
          <a:ln w="8890">
            <a:solidFill>
              <a:srgbClr val="E7E7EA"/>
            </a:solidFill>
            <a:prstDash val="solid"/>
          </a:ln>
        </p:spPr>
      </p:sp>
      <p:sp>
        <p:nvSpPr>
          <p:cNvPr id="14" name="Text 11"/>
          <p:cNvSpPr txBox="1"/>
          <p:nvPr/>
        </p:nvSpPr>
        <p:spPr>
          <a:xfrm>
            <a:off x="8321040" y="3008376"/>
            <a:ext cx="3017520" cy="457200"/>
          </a:xfrm>
          <a:prstGeom prst="rect">
            <a:avLst/>
          </a:prstGeom>
          <a:noFill/>
          <a:ln/>
        </p:spPr>
        <p:txBody>
          <a:bodyPr wrap="square" lIns="0" tIns="0" rIns="0" bIns="0" rtlCol="0" anchor="ctr"/>
          <a:lstStyle/>
          <a:p>
            <a:pPr indent="0" marL="0">
              <a:spcAft>
                <a:spcPts val="400"/>
              </a:spcAft>
              <a:buNone/>
            </a:pPr>
            <a:r>
              <a:rPr lang="en-US" sz="2800" b="1" dirty="0">
                <a:solidFill>
                  <a:srgbClr val="C20E1C"/>
                </a:solidFill>
                <a:latin typeface="JetBrains Mono" pitchFamily="34" charset="0"/>
                <a:ea typeface="JetBrains Mono" pitchFamily="34" charset="-122"/>
                <a:cs typeface="JetBrains Mono" pitchFamily="34" charset="-120"/>
              </a:rPr>
              <a:t>03</a:t>
            </a:r>
            <a:endParaRPr lang="en-US" sz="2800" dirty="0"/>
          </a:p>
        </p:txBody>
      </p:sp>
      <p:sp>
        <p:nvSpPr>
          <p:cNvPr id="15" name="Text 12"/>
          <p:cNvSpPr txBox="1"/>
          <p:nvPr/>
        </p:nvSpPr>
        <p:spPr>
          <a:xfrm>
            <a:off x="8321040" y="3611880"/>
            <a:ext cx="3017520" cy="685800"/>
          </a:xfrm>
          <a:prstGeom prst="rect">
            <a:avLst/>
          </a:prstGeom>
          <a:noFill/>
          <a:ln/>
        </p:spPr>
        <p:txBody>
          <a:bodyPr wrap="square" lIns="0" tIns="0" rIns="0" bIns="0" rtlCol="0" anchor="ctr"/>
          <a:lstStyle/>
          <a:p>
            <a:pPr indent="0" marL="0">
              <a:spcAft>
                <a:spcPts val="400"/>
              </a:spcAft>
              <a:buNone/>
            </a:pPr>
            <a:r>
              <a:rPr lang="en-US" sz="2200" b="1" dirty="0">
                <a:solidFill>
                  <a:srgbClr val="0A0A0B"/>
                </a:solidFill>
                <a:latin typeface="Inter" pitchFamily="34" charset="0"/>
                <a:ea typeface="Inter" pitchFamily="34" charset="-122"/>
                <a:cs typeface="Inter" pitchFamily="34" charset="-120"/>
              </a:rPr>
              <a:t>Check the requirement</a:t>
            </a:r>
            <a:endParaRPr lang="en-US" sz="2200" dirty="0"/>
          </a:p>
        </p:txBody>
      </p:sp>
      <p:sp>
        <p:nvSpPr>
          <p:cNvPr id="16" name="Text 13"/>
          <p:cNvSpPr txBox="1"/>
          <p:nvPr/>
        </p:nvSpPr>
        <p:spPr>
          <a:xfrm>
            <a:off x="8321040" y="4526280"/>
            <a:ext cx="3017520" cy="1097280"/>
          </a:xfrm>
          <a:prstGeom prst="rect">
            <a:avLst/>
          </a:prstGeom>
          <a:noFill/>
          <a:ln/>
        </p:spPr>
        <p:txBody>
          <a:bodyPr wrap="square" lIns="0" tIns="0" rIns="0" bIns="0" rtlCol="0" anchor="ctr"/>
          <a:lstStyle/>
          <a:p>
            <a:pPr indent="0" marL="0">
              <a:spcAft>
                <a:spcPts val="400"/>
              </a:spcAft>
              <a:buNone/>
            </a:pPr>
            <a:r>
              <a:rPr lang="en-US" sz="2000" dirty="0">
                <a:solidFill>
                  <a:srgbClr val="18181B"/>
                </a:solidFill>
                <a:latin typeface="Inter" pitchFamily="34" charset="0"/>
                <a:ea typeface="Inter" pitchFamily="34" charset="-122"/>
                <a:cs typeface="Inter" pitchFamily="34" charset="-120"/>
              </a:rPr>
              <a:t>A PWA is a web app. App-store distribution and native device features are separate.</a:t>
            </a:r>
            <a:endParaRPr lang="en-US" sz="2000" dirty="0"/>
          </a:p>
        </p:txBody>
      </p:sp>
      <p:sp>
        <p:nvSpPr>
          <p:cNvPr id="17" name="Text 14"/>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Free neighbourhood AI learning</a:t>
            </a:r>
            <a:endParaRPr lang="en-US" sz="1300" dirty="0"/>
          </a:p>
        </p:txBody>
      </p:sp>
      <p:sp>
        <p:nvSpPr>
          <p:cNvPr id="18" name="Text 15"/>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02 / 17</a:t>
            </a:r>
            <a:endParaRPr lang="en-US" sz="1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MODULE 05 / BUILD TOGETHER</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Your first small win.</a:t>
            </a:r>
            <a:endParaRPr lang="en-US" sz="3700" dirty="0"/>
          </a:p>
        </p:txBody>
      </p:sp>
      <p:sp>
        <p:nvSpPr>
          <p:cNvPr id="5" name="Shape 2"/>
          <p:cNvSpPr/>
          <p:nvPr/>
        </p:nvSpPr>
        <p:spPr>
          <a:xfrm>
            <a:off x="594360" y="2743200"/>
            <a:ext cx="10972800" cy="3017520"/>
          </a:xfrm>
          <a:prstGeom prst="roundRect">
            <a:avLst>
              <a:gd name="adj" fmla="val 4545"/>
            </a:avLst>
          </a:prstGeom>
          <a:solidFill>
            <a:srgbClr val="0A0A0B"/>
          </a:solidFill>
          <a:ln w="8890">
            <a:solidFill>
              <a:srgbClr val="0A0A0B"/>
            </a:solidFill>
            <a:prstDash val="solid"/>
          </a:ln>
        </p:spPr>
      </p:sp>
      <p:sp>
        <p:nvSpPr>
          <p:cNvPr id="6" name="Text 3"/>
          <p:cNvSpPr txBox="1"/>
          <p:nvPr/>
        </p:nvSpPr>
        <p:spPr>
          <a:xfrm>
            <a:off x="886968" y="2971800"/>
            <a:ext cx="10351008" cy="2395728"/>
          </a:xfrm>
          <a:prstGeom prst="rect">
            <a:avLst/>
          </a:prstGeom>
          <a:noFill/>
          <a:ln/>
        </p:spPr>
        <p:txBody>
          <a:bodyPr wrap="square" lIns="0" tIns="0" rIns="0" bIns="0" rtlCol="0" anchor="ctr"/>
          <a:lstStyle/>
          <a:p>
            <a:pPr indent="0" marL="0">
              <a:spcAft>
                <a:spcPts val="400"/>
              </a:spcAft>
              <a:buNone/>
            </a:pPr>
            <a:r>
              <a:rPr lang="en-US" sz="2400" dirty="0">
                <a:solidFill>
                  <a:srgbClr val="FFFFFF"/>
                </a:solidFill>
                <a:latin typeface="Inter" pitchFamily="34" charset="0"/>
                <a:ea typeface="Inter" pitchFamily="34" charset="-122"/>
                <a:cs typeface="Inter" pitchFamily="34" charset="-120"/>
              </a:rPr>
              <a:t>Make my checklist layout comfortable on a phone: large buttons, clear labels, no horizontal scrolling. Preserve behaviour and local data. No dependencies or invented features. Return the complete HTML. Code: [paste].</a:t>
            </a:r>
            <a:endParaRPr lang="en-US" sz="2400" dirty="0"/>
          </a:p>
        </p:txBody>
      </p:sp>
      <p:sp>
        <p:nvSpPr>
          <p:cNvPr id="7" name="Text 4"/>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Copy this prompt from the learner page. Replace bracketed placeholders yourself.</a:t>
            </a:r>
            <a:endParaRPr lang="en-US" sz="1300" dirty="0"/>
          </a:p>
        </p:txBody>
      </p:sp>
      <p:sp>
        <p:nvSpPr>
          <p:cNvPr id="8" name="Text 5"/>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03 / 17</a:t>
            </a:r>
            <a:endParaRPr lang="en-US" sz="1000" dirty="0"/>
          </a:p>
        </p:txBody>
      </p:sp>
      <p:sp>
        <p:nvSpPr>
          <p:cNvPr id="9" name="Text 6">
            <a:hlinkClick r:id="rId2" tooltip="Open the browser companion, then click Copy prompt"/>
          </p:cNvPr>
          <p:cNvSpPr/>
          <p:nvPr/>
        </p:nvSpPr>
        <p:spPr>
          <a:xfrm>
            <a:off x="868680" y="5468112"/>
            <a:ext cx="9601200" cy="228600"/>
          </a:xfrm>
          <a:prstGeom prst="rect">
            <a:avLst/>
          </a:prstGeom>
          <a:noFill/>
          <a:ln/>
        </p:spPr>
        <p:txBody>
          <a:bodyPr wrap="square" lIns="0" tIns="0" rIns="0" bIns="0" rtlCol="0" anchor="ctr"/>
          <a:lstStyle/>
          <a:p>
            <a:pPr indent="0" marL="0">
              <a:buNone/>
            </a:pPr>
            <a:r>
              <a:rPr lang="en-US" sz="1200" u="sng" dirty="0">
                <a:solidFill>
                  <a:srgbClr val="FF8C97"/>
                </a:solidFill>
                <a:latin typeface="Inter" pitchFamily="34" charset="0"/>
                <a:ea typeface="Inter" pitchFamily="34" charset="-122"/>
                <a:cs typeface="Inter" pitchFamily="34" charset="-120"/>
                <a:hlinkClick r:id="rId2" invalidUrl="" action="" tgtFrame="" tooltip="Open the browser companion, then click Copy prompt" history="1" highlightClick="0" endSnd="0">
                  <a:extLst>
                    <a:ext uri="{A12FA001-AC4F-418D-AE19-62706E023703}">
                      <ahyp:hlinkClr xmlns:ahyp="http://schemas.microsoft.com/office/drawing/2018/hyperlinkcolor" val="tx"/>
                    </a:ext>
                  </a:extLst>
                </a:hlinkClick>
              </a:rPr>
              <a:t>Open copyable prompt</a:t>
            </a:r>
            <a:endParaRPr lang="en-US" sz="12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MODULE 05 / BUILD TOGETHER</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What happens between input and output?</a:t>
            </a:r>
            <a:endParaRPr lang="en-US" sz="3700" dirty="0"/>
          </a:p>
        </p:txBody>
      </p:sp>
      <p:sp>
        <p:nvSpPr>
          <p:cNvPr id="5" name="Shape 2"/>
          <p:cNvSpPr/>
          <p:nvPr/>
        </p:nvSpPr>
        <p:spPr>
          <a:xfrm>
            <a:off x="594360" y="2788920"/>
            <a:ext cx="585216" cy="585216"/>
          </a:xfrm>
          <a:prstGeom prst="roundRect">
            <a:avLst>
              <a:gd name="adj" fmla="val 23438"/>
            </a:avLst>
          </a:prstGeom>
          <a:solidFill>
            <a:srgbClr val="FEECEC"/>
          </a:solidFill>
          <a:ln w="8890">
            <a:solidFill>
              <a:srgbClr val="FEECEC"/>
            </a:solidFill>
            <a:prstDash val="solid"/>
          </a:ln>
        </p:spPr>
      </p:sp>
      <p:sp>
        <p:nvSpPr>
          <p:cNvPr id="6" name="Text 3"/>
          <p:cNvSpPr txBox="1"/>
          <p:nvPr/>
        </p:nvSpPr>
        <p:spPr>
          <a:xfrm>
            <a:off x="795528" y="2907792"/>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1</a:t>
            </a:r>
            <a:endParaRPr lang="en-US" sz="1600" dirty="0"/>
          </a:p>
        </p:txBody>
      </p:sp>
      <p:sp>
        <p:nvSpPr>
          <p:cNvPr id="7" name="Text 4"/>
          <p:cNvSpPr txBox="1"/>
          <p:nvPr/>
        </p:nvSpPr>
        <p:spPr>
          <a:xfrm>
            <a:off x="1508760" y="2816352"/>
            <a:ext cx="9875520" cy="841248"/>
          </a:xfrm>
          <a:prstGeom prst="rect">
            <a:avLst/>
          </a:prstGeom>
          <a:noFill/>
          <a:ln/>
        </p:spPr>
        <p:txBody>
          <a:bodyPr wrap="square" lIns="0" tIns="0" rIns="0" bIns="0" rtlCol="0" anchor="ctr"/>
          <a:lstStyle/>
          <a:p>
            <a:pPr indent="0" marL="0">
              <a:spcAft>
                <a:spcPts val="400"/>
              </a:spcAft>
              <a:buNone/>
            </a:pPr>
            <a:r>
              <a:rPr lang="en-US" sz="2700" dirty="0">
                <a:solidFill>
                  <a:srgbClr val="18181B"/>
                </a:solidFill>
                <a:latin typeface="Inter" pitchFamily="34" charset="0"/>
                <a:ea typeface="Inter" pitchFamily="34" charset="-122"/>
                <a:cs typeface="Inter" pitchFamily="34" charset="-120"/>
              </a:rPr>
              <a:t>A manifest describes the installed app.</a:t>
            </a:r>
            <a:endParaRPr lang="en-US" sz="2700" dirty="0"/>
          </a:p>
        </p:txBody>
      </p:sp>
      <p:sp>
        <p:nvSpPr>
          <p:cNvPr id="8" name="Shape 5"/>
          <p:cNvSpPr/>
          <p:nvPr/>
        </p:nvSpPr>
        <p:spPr>
          <a:xfrm>
            <a:off x="594360" y="3813048"/>
            <a:ext cx="585216" cy="585216"/>
          </a:xfrm>
          <a:prstGeom prst="roundRect">
            <a:avLst>
              <a:gd name="adj" fmla="val 23438"/>
            </a:avLst>
          </a:prstGeom>
          <a:solidFill>
            <a:srgbClr val="FEECEC"/>
          </a:solidFill>
          <a:ln w="8890">
            <a:solidFill>
              <a:srgbClr val="FEECEC"/>
            </a:solidFill>
            <a:prstDash val="solid"/>
          </a:ln>
        </p:spPr>
      </p:sp>
      <p:sp>
        <p:nvSpPr>
          <p:cNvPr id="9" name="Text 6"/>
          <p:cNvSpPr txBox="1"/>
          <p:nvPr/>
        </p:nvSpPr>
        <p:spPr>
          <a:xfrm>
            <a:off x="795528" y="3931920"/>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2</a:t>
            </a:r>
            <a:endParaRPr lang="en-US" sz="1600" dirty="0"/>
          </a:p>
        </p:txBody>
      </p:sp>
      <p:sp>
        <p:nvSpPr>
          <p:cNvPr id="10" name="Text 7"/>
          <p:cNvSpPr txBox="1"/>
          <p:nvPr/>
        </p:nvSpPr>
        <p:spPr>
          <a:xfrm>
            <a:off x="1508760" y="3840480"/>
            <a:ext cx="9875520" cy="841248"/>
          </a:xfrm>
          <a:prstGeom prst="rect">
            <a:avLst/>
          </a:prstGeom>
          <a:noFill/>
          <a:ln/>
        </p:spPr>
        <p:txBody>
          <a:bodyPr wrap="square" lIns="0" tIns="0" rIns="0" bIns="0" rtlCol="0" anchor="ctr"/>
          <a:lstStyle/>
          <a:p>
            <a:pPr indent="0" marL="0">
              <a:spcAft>
                <a:spcPts val="400"/>
              </a:spcAft>
              <a:buNone/>
            </a:pPr>
            <a:r>
              <a:rPr lang="en-US" sz="2700" dirty="0">
                <a:solidFill>
                  <a:srgbClr val="18181B"/>
                </a:solidFill>
                <a:latin typeface="Inter" pitchFamily="34" charset="0"/>
                <a:ea typeface="Inter" pitchFamily="34" charset="-122"/>
                <a:cs typeface="Inter" pitchFamily="34" charset="-120"/>
              </a:rPr>
              <a:t>A service worker can cache approved app files.</a:t>
            </a:r>
            <a:endParaRPr lang="en-US" sz="2700" dirty="0"/>
          </a:p>
        </p:txBody>
      </p:sp>
      <p:sp>
        <p:nvSpPr>
          <p:cNvPr id="11" name="Shape 8"/>
          <p:cNvSpPr/>
          <p:nvPr/>
        </p:nvSpPr>
        <p:spPr>
          <a:xfrm>
            <a:off x="594360" y="4837176"/>
            <a:ext cx="585216" cy="585216"/>
          </a:xfrm>
          <a:prstGeom prst="roundRect">
            <a:avLst>
              <a:gd name="adj" fmla="val 23438"/>
            </a:avLst>
          </a:prstGeom>
          <a:solidFill>
            <a:srgbClr val="FEECEC"/>
          </a:solidFill>
          <a:ln w="8890">
            <a:solidFill>
              <a:srgbClr val="FEECEC"/>
            </a:solidFill>
            <a:prstDash val="solid"/>
          </a:ln>
        </p:spPr>
      </p:sp>
      <p:sp>
        <p:nvSpPr>
          <p:cNvPr id="12" name="Text 9"/>
          <p:cNvSpPr txBox="1"/>
          <p:nvPr/>
        </p:nvSpPr>
        <p:spPr>
          <a:xfrm>
            <a:off x="795528" y="4956048"/>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3</a:t>
            </a:r>
            <a:endParaRPr lang="en-US" sz="1600" dirty="0"/>
          </a:p>
        </p:txBody>
      </p:sp>
      <p:sp>
        <p:nvSpPr>
          <p:cNvPr id="13" name="Text 10"/>
          <p:cNvSpPr txBox="1"/>
          <p:nvPr/>
        </p:nvSpPr>
        <p:spPr>
          <a:xfrm>
            <a:off x="1508760" y="4864608"/>
            <a:ext cx="9875520" cy="841248"/>
          </a:xfrm>
          <a:prstGeom prst="rect">
            <a:avLst/>
          </a:prstGeom>
          <a:noFill/>
          <a:ln/>
        </p:spPr>
        <p:txBody>
          <a:bodyPr wrap="square" lIns="0" tIns="0" rIns="0" bIns="0" rtlCol="0" anchor="ctr"/>
          <a:lstStyle/>
          <a:p>
            <a:pPr indent="0" marL="0">
              <a:spcAft>
                <a:spcPts val="400"/>
              </a:spcAft>
              <a:buNone/>
            </a:pPr>
            <a:r>
              <a:rPr lang="en-US" sz="2700" dirty="0">
                <a:solidFill>
                  <a:srgbClr val="18181B"/>
                </a:solidFill>
                <a:latin typeface="Inter" pitchFamily="34" charset="0"/>
                <a:ea typeface="Inter" pitchFamily="34" charset="-122"/>
                <a:cs typeface="Inter" pitchFamily="34" charset="-120"/>
              </a:rPr>
              <a:t>Installation and offline caching are separate checks.</a:t>
            </a:r>
            <a:endParaRPr lang="en-US" sz="2700" dirty="0"/>
          </a:p>
        </p:txBody>
      </p:sp>
      <p:sp>
        <p:nvSpPr>
          <p:cNvPr id="14" name="Text 11"/>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Follow the data. Name the human decision.</a:t>
            </a:r>
            <a:endParaRPr lang="en-US" sz="1300" dirty="0"/>
          </a:p>
        </p:txBody>
      </p:sp>
      <p:sp>
        <p:nvSpPr>
          <p:cNvPr id="15" name="Text 12"/>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04 / 17</a:t>
            </a:r>
            <a:endParaRPr lang="en-US" sz="1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MODULE 05 / BUILD TOGETHER</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Step 01. Prepare the app files.</a:t>
            </a:r>
            <a:endParaRPr lang="en-US" sz="3700" dirty="0"/>
          </a:p>
        </p:txBody>
      </p:sp>
      <p:sp>
        <p:nvSpPr>
          <p:cNvPr id="5" name="Shape 2"/>
          <p:cNvSpPr/>
          <p:nvPr/>
        </p:nvSpPr>
        <p:spPr>
          <a:xfrm>
            <a:off x="594360" y="2788920"/>
            <a:ext cx="585216" cy="585216"/>
          </a:xfrm>
          <a:prstGeom prst="roundRect">
            <a:avLst>
              <a:gd name="adj" fmla="val 23438"/>
            </a:avLst>
          </a:prstGeom>
          <a:solidFill>
            <a:srgbClr val="FEECEC"/>
          </a:solidFill>
          <a:ln w="8890">
            <a:solidFill>
              <a:srgbClr val="FEECEC"/>
            </a:solidFill>
            <a:prstDash val="solid"/>
          </a:ln>
        </p:spPr>
      </p:sp>
      <p:sp>
        <p:nvSpPr>
          <p:cNvPr id="6" name="Text 3"/>
          <p:cNvSpPr txBox="1"/>
          <p:nvPr/>
        </p:nvSpPr>
        <p:spPr>
          <a:xfrm>
            <a:off x="795528" y="2907792"/>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1</a:t>
            </a:r>
            <a:endParaRPr lang="en-US" sz="1600" dirty="0"/>
          </a:p>
        </p:txBody>
      </p:sp>
      <p:sp>
        <p:nvSpPr>
          <p:cNvPr id="7" name="Text 4"/>
          <p:cNvSpPr txBox="1"/>
          <p:nvPr/>
        </p:nvSpPr>
        <p:spPr>
          <a:xfrm>
            <a:off x="1508760" y="2816352"/>
            <a:ext cx="9875520" cy="841248"/>
          </a:xfrm>
          <a:prstGeom prst="rect">
            <a:avLst/>
          </a:prstGeom>
          <a:noFill/>
          <a:ln/>
        </p:spPr>
        <p:txBody>
          <a:bodyPr wrap="square" lIns="0" tIns="0" rIns="0" bIns="0" rtlCol="0" anchor="ctr"/>
          <a:lstStyle/>
          <a:p>
            <a:pPr indent="0" marL="0">
              <a:spcAft>
                <a:spcPts val="400"/>
              </a:spcAft>
              <a:buNone/>
            </a:pPr>
            <a:r>
              <a:rPr lang="en-US" sz="2700" dirty="0">
                <a:solidFill>
                  <a:srgbClr val="18181B"/>
                </a:solidFill>
                <a:latin typeface="Inter" pitchFamily="34" charset="0"/>
                <a:ea typeface="Inter" pitchFamily="34" charset="-122"/>
                <a:cs typeface="Inter" pitchFamily="34" charset="-120"/>
              </a:rPr>
              <a:t>Use the working checklist from Module 04.</a:t>
            </a:r>
            <a:endParaRPr lang="en-US" sz="2700" dirty="0"/>
          </a:p>
        </p:txBody>
      </p:sp>
      <p:sp>
        <p:nvSpPr>
          <p:cNvPr id="8" name="Shape 5"/>
          <p:cNvSpPr/>
          <p:nvPr/>
        </p:nvSpPr>
        <p:spPr>
          <a:xfrm>
            <a:off x="594360" y="3813048"/>
            <a:ext cx="585216" cy="585216"/>
          </a:xfrm>
          <a:prstGeom prst="roundRect">
            <a:avLst>
              <a:gd name="adj" fmla="val 23438"/>
            </a:avLst>
          </a:prstGeom>
          <a:solidFill>
            <a:srgbClr val="FEECEC"/>
          </a:solidFill>
          <a:ln w="8890">
            <a:solidFill>
              <a:srgbClr val="FEECEC"/>
            </a:solidFill>
            <a:prstDash val="solid"/>
          </a:ln>
        </p:spPr>
      </p:sp>
      <p:sp>
        <p:nvSpPr>
          <p:cNvPr id="9" name="Text 6"/>
          <p:cNvSpPr txBox="1"/>
          <p:nvPr/>
        </p:nvSpPr>
        <p:spPr>
          <a:xfrm>
            <a:off x="795528" y="3931920"/>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2</a:t>
            </a:r>
            <a:endParaRPr lang="en-US" sz="1600" dirty="0"/>
          </a:p>
        </p:txBody>
      </p:sp>
      <p:sp>
        <p:nvSpPr>
          <p:cNvPr id="10" name="Text 7"/>
          <p:cNvSpPr txBox="1"/>
          <p:nvPr/>
        </p:nvSpPr>
        <p:spPr>
          <a:xfrm>
            <a:off x="1508760" y="3840480"/>
            <a:ext cx="9875520" cy="841248"/>
          </a:xfrm>
          <a:prstGeom prst="rect">
            <a:avLst/>
          </a:prstGeom>
          <a:noFill/>
          <a:ln/>
        </p:spPr>
        <p:txBody>
          <a:bodyPr wrap="square" lIns="0" tIns="0" rIns="0" bIns="0" rtlCol="0" anchor="ctr"/>
          <a:lstStyle/>
          <a:p>
            <a:pPr indent="0" marL="0">
              <a:spcAft>
                <a:spcPts val="400"/>
              </a:spcAft>
              <a:buNone/>
            </a:pPr>
            <a:r>
              <a:rPr lang="en-US" sz="2700" dirty="0">
                <a:solidFill>
                  <a:srgbClr val="18181B"/>
                </a:solidFill>
                <a:latin typeface="Inter" pitchFamily="34" charset="0"/>
                <a:ea typeface="Inter" pitchFamily="34" charset="-122"/>
                <a:cs typeface="Inter" pitchFamily="34" charset="-120"/>
              </a:rPr>
              <a:t>Keep index.html at the project root.</a:t>
            </a:r>
            <a:endParaRPr lang="en-US" sz="2700" dirty="0"/>
          </a:p>
        </p:txBody>
      </p:sp>
      <p:sp>
        <p:nvSpPr>
          <p:cNvPr id="11" name="Shape 8"/>
          <p:cNvSpPr/>
          <p:nvPr/>
        </p:nvSpPr>
        <p:spPr>
          <a:xfrm>
            <a:off x="594360" y="4837176"/>
            <a:ext cx="585216" cy="585216"/>
          </a:xfrm>
          <a:prstGeom prst="roundRect">
            <a:avLst>
              <a:gd name="adj" fmla="val 23438"/>
            </a:avLst>
          </a:prstGeom>
          <a:solidFill>
            <a:srgbClr val="FEECEC"/>
          </a:solidFill>
          <a:ln w="8890">
            <a:solidFill>
              <a:srgbClr val="FEECEC"/>
            </a:solidFill>
            <a:prstDash val="solid"/>
          </a:ln>
        </p:spPr>
      </p:sp>
      <p:sp>
        <p:nvSpPr>
          <p:cNvPr id="12" name="Text 9"/>
          <p:cNvSpPr txBox="1"/>
          <p:nvPr/>
        </p:nvSpPr>
        <p:spPr>
          <a:xfrm>
            <a:off x="795528" y="4956048"/>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3</a:t>
            </a:r>
            <a:endParaRPr lang="en-US" sz="1600" dirty="0"/>
          </a:p>
        </p:txBody>
      </p:sp>
      <p:sp>
        <p:nvSpPr>
          <p:cNvPr id="13" name="Text 10"/>
          <p:cNvSpPr txBox="1"/>
          <p:nvPr/>
        </p:nvSpPr>
        <p:spPr>
          <a:xfrm>
            <a:off x="1508760" y="4864608"/>
            <a:ext cx="9875520" cy="841248"/>
          </a:xfrm>
          <a:prstGeom prst="rect">
            <a:avLst/>
          </a:prstGeom>
          <a:noFill/>
          <a:ln/>
        </p:spPr>
        <p:txBody>
          <a:bodyPr wrap="square" lIns="0" tIns="0" rIns="0" bIns="0" rtlCol="0" anchor="ctr"/>
          <a:lstStyle/>
          <a:p>
            <a:pPr indent="0" marL="0">
              <a:spcAft>
                <a:spcPts val="400"/>
              </a:spcAft>
              <a:buNone/>
            </a:pPr>
            <a:r>
              <a:rPr lang="en-US" sz="2700" dirty="0">
                <a:solidFill>
                  <a:srgbClr val="18181B"/>
                </a:solidFill>
                <a:latin typeface="Inter" pitchFamily="34" charset="0"/>
                <a:ea typeface="Inter" pitchFamily="34" charset="-122"/>
                <a:cs typeface="Inter" pitchFamily="34" charset="-120"/>
              </a:rPr>
              <a:t>Add prepared icons at icons/192.png and icons/512.png.</a:t>
            </a:r>
            <a:endParaRPr lang="en-US" sz="2700" dirty="0"/>
          </a:p>
        </p:txBody>
      </p:sp>
      <p:sp>
        <p:nvSpPr>
          <p:cNvPr id="14" name="Text 11"/>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Free neighbourhood AI learning</a:t>
            </a:r>
            <a:endParaRPr lang="en-US" sz="1300" dirty="0"/>
          </a:p>
        </p:txBody>
      </p:sp>
      <p:sp>
        <p:nvSpPr>
          <p:cNvPr id="15" name="Text 12"/>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05 / 17</a:t>
            </a:r>
            <a:endParaRPr lang="en-US" sz="1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MODULE 05 / BUILD TOGETHER</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Step 02. Create a manifest.</a:t>
            </a:r>
            <a:endParaRPr lang="en-US" sz="3700" dirty="0"/>
          </a:p>
        </p:txBody>
      </p:sp>
      <p:sp>
        <p:nvSpPr>
          <p:cNvPr id="5" name="Shape 2"/>
          <p:cNvSpPr/>
          <p:nvPr/>
        </p:nvSpPr>
        <p:spPr>
          <a:xfrm>
            <a:off x="594360" y="2788920"/>
            <a:ext cx="585216" cy="585216"/>
          </a:xfrm>
          <a:prstGeom prst="roundRect">
            <a:avLst>
              <a:gd name="adj" fmla="val 23438"/>
            </a:avLst>
          </a:prstGeom>
          <a:solidFill>
            <a:srgbClr val="FEECEC"/>
          </a:solidFill>
          <a:ln w="8890">
            <a:solidFill>
              <a:srgbClr val="FEECEC"/>
            </a:solidFill>
            <a:prstDash val="solid"/>
          </a:ln>
        </p:spPr>
      </p:sp>
      <p:sp>
        <p:nvSpPr>
          <p:cNvPr id="6" name="Text 3"/>
          <p:cNvSpPr txBox="1"/>
          <p:nvPr/>
        </p:nvSpPr>
        <p:spPr>
          <a:xfrm>
            <a:off x="795528" y="2907792"/>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1</a:t>
            </a:r>
            <a:endParaRPr lang="en-US" sz="1600" dirty="0"/>
          </a:p>
        </p:txBody>
      </p:sp>
      <p:sp>
        <p:nvSpPr>
          <p:cNvPr id="7" name="Text 4"/>
          <p:cNvSpPr txBox="1"/>
          <p:nvPr/>
        </p:nvSpPr>
        <p:spPr>
          <a:xfrm>
            <a:off x="1508760" y="2816352"/>
            <a:ext cx="9875520" cy="841248"/>
          </a:xfrm>
          <a:prstGeom prst="rect">
            <a:avLst/>
          </a:prstGeom>
          <a:noFill/>
          <a:ln/>
        </p:spPr>
        <p:txBody>
          <a:bodyPr wrap="square" lIns="0" tIns="0" rIns="0" bIns="0" rtlCol="0" anchor="ctr"/>
          <a:lstStyle/>
          <a:p>
            <a:pPr indent="0" marL="0">
              <a:spcAft>
                <a:spcPts val="400"/>
              </a:spcAft>
              <a:buNone/>
            </a:pPr>
            <a:r>
              <a:rPr lang="en-US" sz="2700" dirty="0">
                <a:solidFill>
                  <a:srgbClr val="18181B"/>
                </a:solidFill>
                <a:latin typeface="Inter" pitchFamily="34" charset="0"/>
                <a:ea typeface="Inter" pitchFamily="34" charset="-122"/>
                <a:cs typeface="Inter" pitchFamily="34" charset="-120"/>
              </a:rPr>
              <a:t>Add manifest.json with name, icons and start_url.</a:t>
            </a:r>
            <a:endParaRPr lang="en-US" sz="2700" dirty="0"/>
          </a:p>
        </p:txBody>
      </p:sp>
      <p:sp>
        <p:nvSpPr>
          <p:cNvPr id="8" name="Shape 5"/>
          <p:cNvSpPr/>
          <p:nvPr/>
        </p:nvSpPr>
        <p:spPr>
          <a:xfrm>
            <a:off x="594360" y="3813048"/>
            <a:ext cx="585216" cy="585216"/>
          </a:xfrm>
          <a:prstGeom prst="roundRect">
            <a:avLst>
              <a:gd name="adj" fmla="val 23438"/>
            </a:avLst>
          </a:prstGeom>
          <a:solidFill>
            <a:srgbClr val="FEECEC"/>
          </a:solidFill>
          <a:ln w="8890">
            <a:solidFill>
              <a:srgbClr val="FEECEC"/>
            </a:solidFill>
            <a:prstDash val="solid"/>
          </a:ln>
        </p:spPr>
      </p:sp>
      <p:sp>
        <p:nvSpPr>
          <p:cNvPr id="9" name="Text 6"/>
          <p:cNvSpPr txBox="1"/>
          <p:nvPr/>
        </p:nvSpPr>
        <p:spPr>
          <a:xfrm>
            <a:off x="795528" y="3931920"/>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2</a:t>
            </a:r>
            <a:endParaRPr lang="en-US" sz="1600" dirty="0"/>
          </a:p>
        </p:txBody>
      </p:sp>
      <p:sp>
        <p:nvSpPr>
          <p:cNvPr id="10" name="Text 7"/>
          <p:cNvSpPr txBox="1"/>
          <p:nvPr/>
        </p:nvSpPr>
        <p:spPr>
          <a:xfrm>
            <a:off x="1508760" y="3840480"/>
            <a:ext cx="9875520" cy="841248"/>
          </a:xfrm>
          <a:prstGeom prst="rect">
            <a:avLst/>
          </a:prstGeom>
          <a:noFill/>
          <a:ln/>
        </p:spPr>
        <p:txBody>
          <a:bodyPr wrap="square" lIns="0" tIns="0" rIns="0" bIns="0" rtlCol="0" anchor="ctr"/>
          <a:lstStyle/>
          <a:p>
            <a:pPr indent="0" marL="0">
              <a:spcAft>
                <a:spcPts val="400"/>
              </a:spcAft>
              <a:buNone/>
            </a:pPr>
            <a:r>
              <a:rPr lang="en-US" sz="2700" dirty="0">
                <a:solidFill>
                  <a:srgbClr val="18181B"/>
                </a:solidFill>
                <a:latin typeface="Inter" pitchFamily="34" charset="0"/>
                <a:ea typeface="Inter" pitchFamily="34" charset="-122"/>
                <a:cs typeface="Inter" pitchFamily="34" charset="-120"/>
              </a:rPr>
              <a:t>Set display to standalone.</a:t>
            </a:r>
            <a:endParaRPr lang="en-US" sz="2700" dirty="0"/>
          </a:p>
        </p:txBody>
      </p:sp>
      <p:sp>
        <p:nvSpPr>
          <p:cNvPr id="11" name="Shape 8"/>
          <p:cNvSpPr/>
          <p:nvPr/>
        </p:nvSpPr>
        <p:spPr>
          <a:xfrm>
            <a:off x="594360" y="4837176"/>
            <a:ext cx="585216" cy="585216"/>
          </a:xfrm>
          <a:prstGeom prst="roundRect">
            <a:avLst>
              <a:gd name="adj" fmla="val 23438"/>
            </a:avLst>
          </a:prstGeom>
          <a:solidFill>
            <a:srgbClr val="FEECEC"/>
          </a:solidFill>
          <a:ln w="8890">
            <a:solidFill>
              <a:srgbClr val="FEECEC"/>
            </a:solidFill>
            <a:prstDash val="solid"/>
          </a:ln>
        </p:spPr>
      </p:sp>
      <p:sp>
        <p:nvSpPr>
          <p:cNvPr id="12" name="Text 9"/>
          <p:cNvSpPr txBox="1"/>
          <p:nvPr/>
        </p:nvSpPr>
        <p:spPr>
          <a:xfrm>
            <a:off x="795528" y="4956048"/>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3</a:t>
            </a:r>
            <a:endParaRPr lang="en-US" sz="1600" dirty="0"/>
          </a:p>
        </p:txBody>
      </p:sp>
      <p:sp>
        <p:nvSpPr>
          <p:cNvPr id="13" name="Text 10"/>
          <p:cNvSpPr txBox="1"/>
          <p:nvPr/>
        </p:nvSpPr>
        <p:spPr>
          <a:xfrm>
            <a:off x="1508760" y="4864608"/>
            <a:ext cx="9875520" cy="841248"/>
          </a:xfrm>
          <a:prstGeom prst="rect">
            <a:avLst/>
          </a:prstGeom>
          <a:noFill/>
          <a:ln/>
        </p:spPr>
        <p:txBody>
          <a:bodyPr wrap="square" lIns="0" tIns="0" rIns="0" bIns="0" rtlCol="0" anchor="ctr"/>
          <a:lstStyle/>
          <a:p>
            <a:pPr indent="0" marL="0">
              <a:spcAft>
                <a:spcPts val="400"/>
              </a:spcAft>
              <a:buNone/>
            </a:pPr>
            <a:r>
              <a:rPr lang="en-US" sz="2700" dirty="0">
                <a:solidFill>
                  <a:srgbClr val="18181B"/>
                </a:solidFill>
                <a:latin typeface="Inter" pitchFamily="34" charset="0"/>
                <a:ea typeface="Inter" pitchFamily="34" charset="-122"/>
                <a:cs typeface="Inter" pitchFamily="34" charset="-120"/>
              </a:rPr>
              <a:t>Link the manifest from the HTML head.</a:t>
            </a:r>
            <a:endParaRPr lang="en-US" sz="2700" dirty="0"/>
          </a:p>
        </p:txBody>
      </p:sp>
      <p:sp>
        <p:nvSpPr>
          <p:cNvPr id="14" name="Text 11"/>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Free neighbourhood AI learning</a:t>
            </a:r>
            <a:endParaRPr lang="en-US" sz="1300" dirty="0"/>
          </a:p>
        </p:txBody>
      </p:sp>
      <p:sp>
        <p:nvSpPr>
          <p:cNvPr id="15" name="Text 12"/>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06 / 17</a:t>
            </a:r>
            <a:endParaRPr lang="en-US" sz="1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MODULE 05 / BUILD TOGETHER</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Step 03. Add offline caching.</a:t>
            </a:r>
            <a:endParaRPr lang="en-US" sz="3700" dirty="0"/>
          </a:p>
        </p:txBody>
      </p:sp>
      <p:sp>
        <p:nvSpPr>
          <p:cNvPr id="5" name="Shape 2"/>
          <p:cNvSpPr/>
          <p:nvPr/>
        </p:nvSpPr>
        <p:spPr>
          <a:xfrm>
            <a:off x="594360" y="2788920"/>
            <a:ext cx="585216" cy="585216"/>
          </a:xfrm>
          <a:prstGeom prst="roundRect">
            <a:avLst>
              <a:gd name="adj" fmla="val 23438"/>
            </a:avLst>
          </a:prstGeom>
          <a:solidFill>
            <a:srgbClr val="FEECEC"/>
          </a:solidFill>
          <a:ln w="8890">
            <a:solidFill>
              <a:srgbClr val="FEECEC"/>
            </a:solidFill>
            <a:prstDash val="solid"/>
          </a:ln>
        </p:spPr>
      </p:sp>
      <p:sp>
        <p:nvSpPr>
          <p:cNvPr id="6" name="Text 3"/>
          <p:cNvSpPr txBox="1"/>
          <p:nvPr/>
        </p:nvSpPr>
        <p:spPr>
          <a:xfrm>
            <a:off x="795528" y="2907792"/>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1</a:t>
            </a:r>
            <a:endParaRPr lang="en-US" sz="1600" dirty="0"/>
          </a:p>
        </p:txBody>
      </p:sp>
      <p:sp>
        <p:nvSpPr>
          <p:cNvPr id="7" name="Text 4"/>
          <p:cNvSpPr txBox="1"/>
          <p:nvPr/>
        </p:nvSpPr>
        <p:spPr>
          <a:xfrm>
            <a:off x="1508760" y="2816352"/>
            <a:ext cx="9875520" cy="841248"/>
          </a:xfrm>
          <a:prstGeom prst="rect">
            <a:avLst/>
          </a:prstGeom>
          <a:noFill/>
          <a:ln/>
        </p:spPr>
        <p:txBody>
          <a:bodyPr wrap="square" lIns="0" tIns="0" rIns="0" bIns="0" rtlCol="0" anchor="ctr"/>
          <a:lstStyle/>
          <a:p>
            <a:pPr indent="0" marL="0">
              <a:spcAft>
                <a:spcPts val="400"/>
              </a:spcAft>
              <a:buNone/>
            </a:pPr>
            <a:r>
              <a:rPr lang="en-US" sz="2700" dirty="0">
                <a:solidFill>
                  <a:srgbClr val="18181B"/>
                </a:solidFill>
                <a:latin typeface="Inter" pitchFamily="34" charset="0"/>
                <a:ea typeface="Inter" pitchFamily="34" charset="-122"/>
                <a:cs typeface="Inter" pitchFamily="34" charset="-120"/>
              </a:rPr>
              <a:t>Use the build prompt for sw.js.</a:t>
            </a:r>
            <a:endParaRPr lang="en-US" sz="2700" dirty="0"/>
          </a:p>
        </p:txBody>
      </p:sp>
      <p:sp>
        <p:nvSpPr>
          <p:cNvPr id="8" name="Shape 5"/>
          <p:cNvSpPr/>
          <p:nvPr/>
        </p:nvSpPr>
        <p:spPr>
          <a:xfrm>
            <a:off x="594360" y="3813048"/>
            <a:ext cx="585216" cy="585216"/>
          </a:xfrm>
          <a:prstGeom prst="roundRect">
            <a:avLst>
              <a:gd name="adj" fmla="val 23438"/>
            </a:avLst>
          </a:prstGeom>
          <a:solidFill>
            <a:srgbClr val="FEECEC"/>
          </a:solidFill>
          <a:ln w="8890">
            <a:solidFill>
              <a:srgbClr val="FEECEC"/>
            </a:solidFill>
            <a:prstDash val="solid"/>
          </a:ln>
        </p:spPr>
      </p:sp>
      <p:sp>
        <p:nvSpPr>
          <p:cNvPr id="9" name="Text 6"/>
          <p:cNvSpPr txBox="1"/>
          <p:nvPr/>
        </p:nvSpPr>
        <p:spPr>
          <a:xfrm>
            <a:off x="795528" y="3931920"/>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2</a:t>
            </a:r>
            <a:endParaRPr lang="en-US" sz="1600" dirty="0"/>
          </a:p>
        </p:txBody>
      </p:sp>
      <p:sp>
        <p:nvSpPr>
          <p:cNvPr id="10" name="Text 7"/>
          <p:cNvSpPr txBox="1"/>
          <p:nvPr/>
        </p:nvSpPr>
        <p:spPr>
          <a:xfrm>
            <a:off x="1508760" y="3840480"/>
            <a:ext cx="9875520" cy="841248"/>
          </a:xfrm>
          <a:prstGeom prst="rect">
            <a:avLst/>
          </a:prstGeom>
          <a:noFill/>
          <a:ln/>
        </p:spPr>
        <p:txBody>
          <a:bodyPr wrap="square" lIns="0" tIns="0" rIns="0" bIns="0" rtlCol="0" anchor="ctr"/>
          <a:lstStyle/>
          <a:p>
            <a:pPr indent="0" marL="0">
              <a:spcAft>
                <a:spcPts val="400"/>
              </a:spcAft>
              <a:buNone/>
            </a:pPr>
            <a:r>
              <a:rPr lang="en-US" sz="2700" dirty="0">
                <a:solidFill>
                  <a:srgbClr val="18181B"/>
                </a:solidFill>
                <a:latin typeface="Inter" pitchFamily="34" charset="0"/>
                <a:ea typeface="Inter" pitchFamily="34" charset="-122"/>
                <a:cs typeface="Inter" pitchFamily="34" charset="-120"/>
              </a:rPr>
              <a:t>Cache only this app and its icons.</a:t>
            </a:r>
            <a:endParaRPr lang="en-US" sz="2700" dirty="0"/>
          </a:p>
        </p:txBody>
      </p:sp>
      <p:sp>
        <p:nvSpPr>
          <p:cNvPr id="11" name="Shape 8"/>
          <p:cNvSpPr/>
          <p:nvPr/>
        </p:nvSpPr>
        <p:spPr>
          <a:xfrm>
            <a:off x="594360" y="4837176"/>
            <a:ext cx="585216" cy="585216"/>
          </a:xfrm>
          <a:prstGeom prst="roundRect">
            <a:avLst>
              <a:gd name="adj" fmla="val 23438"/>
            </a:avLst>
          </a:prstGeom>
          <a:solidFill>
            <a:srgbClr val="FEECEC"/>
          </a:solidFill>
          <a:ln w="8890">
            <a:solidFill>
              <a:srgbClr val="FEECEC"/>
            </a:solidFill>
            <a:prstDash val="solid"/>
          </a:ln>
        </p:spPr>
      </p:sp>
      <p:sp>
        <p:nvSpPr>
          <p:cNvPr id="12" name="Text 9"/>
          <p:cNvSpPr txBox="1"/>
          <p:nvPr/>
        </p:nvSpPr>
        <p:spPr>
          <a:xfrm>
            <a:off x="795528" y="4956048"/>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3</a:t>
            </a:r>
            <a:endParaRPr lang="en-US" sz="1600" dirty="0"/>
          </a:p>
        </p:txBody>
      </p:sp>
      <p:sp>
        <p:nvSpPr>
          <p:cNvPr id="13" name="Text 10"/>
          <p:cNvSpPr txBox="1"/>
          <p:nvPr/>
        </p:nvSpPr>
        <p:spPr>
          <a:xfrm>
            <a:off x="1508760" y="4864608"/>
            <a:ext cx="9875520" cy="841248"/>
          </a:xfrm>
          <a:prstGeom prst="rect">
            <a:avLst/>
          </a:prstGeom>
          <a:noFill/>
          <a:ln/>
        </p:spPr>
        <p:txBody>
          <a:bodyPr wrap="square" lIns="0" tIns="0" rIns="0" bIns="0" rtlCol="0" anchor="ctr"/>
          <a:lstStyle/>
          <a:p>
            <a:pPr indent="0" marL="0">
              <a:spcAft>
                <a:spcPts val="400"/>
              </a:spcAft>
              <a:buNone/>
            </a:pPr>
            <a:r>
              <a:rPr lang="en-US" sz="2700" dirty="0">
                <a:solidFill>
                  <a:srgbClr val="18181B"/>
                </a:solidFill>
                <a:latin typeface="Inter" pitchFamily="34" charset="0"/>
                <a:ea typeface="Inter" pitchFamily="34" charset="-122"/>
                <a:cs typeface="Inter" pitchFamily="34" charset="-120"/>
              </a:rPr>
              <a:t>Register the service worker from index.html.</a:t>
            </a:r>
            <a:endParaRPr lang="en-US" sz="2700" dirty="0"/>
          </a:p>
        </p:txBody>
      </p:sp>
      <p:sp>
        <p:nvSpPr>
          <p:cNvPr id="14" name="Text 11"/>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Free neighbourhood AI learning</a:t>
            </a:r>
            <a:endParaRPr lang="en-US" sz="1300" dirty="0"/>
          </a:p>
        </p:txBody>
      </p:sp>
      <p:sp>
        <p:nvSpPr>
          <p:cNvPr id="15" name="Text 12"/>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07 / 17</a:t>
            </a:r>
            <a:endParaRPr lang="en-US" sz="1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MODULE 05 / BUILD TOGETHER</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Step 04. Test on localhost.</a:t>
            </a:r>
            <a:endParaRPr lang="en-US" sz="3700" dirty="0"/>
          </a:p>
        </p:txBody>
      </p:sp>
      <p:sp>
        <p:nvSpPr>
          <p:cNvPr id="5" name="Shape 2"/>
          <p:cNvSpPr/>
          <p:nvPr/>
        </p:nvSpPr>
        <p:spPr>
          <a:xfrm>
            <a:off x="594360" y="2788920"/>
            <a:ext cx="585216" cy="585216"/>
          </a:xfrm>
          <a:prstGeom prst="roundRect">
            <a:avLst>
              <a:gd name="adj" fmla="val 23438"/>
            </a:avLst>
          </a:prstGeom>
          <a:solidFill>
            <a:srgbClr val="FEECEC"/>
          </a:solidFill>
          <a:ln w="8890">
            <a:solidFill>
              <a:srgbClr val="FEECEC"/>
            </a:solidFill>
            <a:prstDash val="solid"/>
          </a:ln>
        </p:spPr>
      </p:sp>
      <p:sp>
        <p:nvSpPr>
          <p:cNvPr id="6" name="Text 3"/>
          <p:cNvSpPr txBox="1"/>
          <p:nvPr/>
        </p:nvSpPr>
        <p:spPr>
          <a:xfrm>
            <a:off x="795528" y="2907792"/>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1</a:t>
            </a:r>
            <a:endParaRPr lang="en-US" sz="1600" dirty="0"/>
          </a:p>
        </p:txBody>
      </p:sp>
      <p:sp>
        <p:nvSpPr>
          <p:cNvPr id="7" name="Text 4"/>
          <p:cNvSpPr txBox="1"/>
          <p:nvPr/>
        </p:nvSpPr>
        <p:spPr>
          <a:xfrm>
            <a:off x="1508760" y="2816352"/>
            <a:ext cx="9875520" cy="841248"/>
          </a:xfrm>
          <a:prstGeom prst="rect">
            <a:avLst/>
          </a:prstGeom>
          <a:noFill/>
          <a:ln/>
        </p:spPr>
        <p:txBody>
          <a:bodyPr wrap="square" lIns="0" tIns="0" rIns="0" bIns="0" rtlCol="0" anchor="ctr"/>
          <a:lstStyle/>
          <a:p>
            <a:pPr indent="0" marL="0">
              <a:spcAft>
                <a:spcPts val="400"/>
              </a:spcAft>
              <a:buNone/>
            </a:pPr>
            <a:r>
              <a:rPr lang="en-US" sz="2700" dirty="0">
                <a:solidFill>
                  <a:srgbClr val="18181B"/>
                </a:solidFill>
                <a:latin typeface="Inter" pitchFamily="34" charset="0"/>
                <a:ea typeface="Inter" pitchFamily="34" charset="-122"/>
                <a:cs typeface="Inter" pitchFamily="34" charset="-120"/>
              </a:rPr>
              <a:t>Run a local server and open localhost.</a:t>
            </a:r>
            <a:endParaRPr lang="en-US" sz="2700" dirty="0"/>
          </a:p>
        </p:txBody>
      </p:sp>
      <p:sp>
        <p:nvSpPr>
          <p:cNvPr id="8" name="Shape 5"/>
          <p:cNvSpPr/>
          <p:nvPr/>
        </p:nvSpPr>
        <p:spPr>
          <a:xfrm>
            <a:off x="594360" y="3813048"/>
            <a:ext cx="585216" cy="585216"/>
          </a:xfrm>
          <a:prstGeom prst="roundRect">
            <a:avLst>
              <a:gd name="adj" fmla="val 23438"/>
            </a:avLst>
          </a:prstGeom>
          <a:solidFill>
            <a:srgbClr val="FEECEC"/>
          </a:solidFill>
          <a:ln w="8890">
            <a:solidFill>
              <a:srgbClr val="FEECEC"/>
            </a:solidFill>
            <a:prstDash val="solid"/>
          </a:ln>
        </p:spPr>
      </p:sp>
      <p:sp>
        <p:nvSpPr>
          <p:cNvPr id="9" name="Text 6"/>
          <p:cNvSpPr txBox="1"/>
          <p:nvPr/>
        </p:nvSpPr>
        <p:spPr>
          <a:xfrm>
            <a:off x="795528" y="3931920"/>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2</a:t>
            </a:r>
            <a:endParaRPr lang="en-US" sz="1600" dirty="0"/>
          </a:p>
        </p:txBody>
      </p:sp>
      <p:sp>
        <p:nvSpPr>
          <p:cNvPr id="10" name="Text 7"/>
          <p:cNvSpPr txBox="1"/>
          <p:nvPr/>
        </p:nvSpPr>
        <p:spPr>
          <a:xfrm>
            <a:off x="1508760" y="3840480"/>
            <a:ext cx="9875520" cy="841248"/>
          </a:xfrm>
          <a:prstGeom prst="rect">
            <a:avLst/>
          </a:prstGeom>
          <a:noFill/>
          <a:ln/>
        </p:spPr>
        <p:txBody>
          <a:bodyPr wrap="square" lIns="0" tIns="0" rIns="0" bIns="0" rtlCol="0" anchor="ctr"/>
          <a:lstStyle/>
          <a:p>
            <a:pPr indent="0" marL="0">
              <a:spcAft>
                <a:spcPts val="400"/>
              </a:spcAft>
              <a:buNone/>
            </a:pPr>
            <a:r>
              <a:rPr lang="en-US" sz="2700" dirty="0">
                <a:solidFill>
                  <a:srgbClr val="18181B"/>
                </a:solidFill>
                <a:latin typeface="Inter" pitchFamily="34" charset="0"/>
                <a:ea typeface="Inter" pitchFamily="34" charset="-122"/>
                <a:cs typeface="Inter" pitchFamily="34" charset="-120"/>
              </a:rPr>
              <a:t>Inspect the browser Application panel.</a:t>
            </a:r>
            <a:endParaRPr lang="en-US" sz="2700" dirty="0"/>
          </a:p>
        </p:txBody>
      </p:sp>
      <p:sp>
        <p:nvSpPr>
          <p:cNvPr id="11" name="Shape 8"/>
          <p:cNvSpPr/>
          <p:nvPr/>
        </p:nvSpPr>
        <p:spPr>
          <a:xfrm>
            <a:off x="594360" y="4837176"/>
            <a:ext cx="585216" cy="585216"/>
          </a:xfrm>
          <a:prstGeom prst="roundRect">
            <a:avLst>
              <a:gd name="adj" fmla="val 23438"/>
            </a:avLst>
          </a:prstGeom>
          <a:solidFill>
            <a:srgbClr val="FEECEC"/>
          </a:solidFill>
          <a:ln w="8890">
            <a:solidFill>
              <a:srgbClr val="FEECEC"/>
            </a:solidFill>
            <a:prstDash val="solid"/>
          </a:ln>
        </p:spPr>
      </p:sp>
      <p:sp>
        <p:nvSpPr>
          <p:cNvPr id="12" name="Text 9"/>
          <p:cNvSpPr txBox="1"/>
          <p:nvPr/>
        </p:nvSpPr>
        <p:spPr>
          <a:xfrm>
            <a:off x="795528" y="4956048"/>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3</a:t>
            </a:r>
            <a:endParaRPr lang="en-US" sz="1600" dirty="0"/>
          </a:p>
        </p:txBody>
      </p:sp>
      <p:sp>
        <p:nvSpPr>
          <p:cNvPr id="13" name="Text 10"/>
          <p:cNvSpPr txBox="1"/>
          <p:nvPr/>
        </p:nvSpPr>
        <p:spPr>
          <a:xfrm>
            <a:off x="1508760" y="4864608"/>
            <a:ext cx="9875520" cy="841248"/>
          </a:xfrm>
          <a:prstGeom prst="rect">
            <a:avLst/>
          </a:prstGeom>
          <a:noFill/>
          <a:ln/>
        </p:spPr>
        <p:txBody>
          <a:bodyPr wrap="square" lIns="0" tIns="0" rIns="0" bIns="0" rtlCol="0" anchor="ctr"/>
          <a:lstStyle/>
          <a:p>
            <a:pPr indent="0" marL="0">
              <a:spcAft>
                <a:spcPts val="400"/>
              </a:spcAft>
              <a:buNone/>
            </a:pPr>
            <a:r>
              <a:rPr lang="en-US" sz="2700" dirty="0">
                <a:solidFill>
                  <a:srgbClr val="18181B"/>
                </a:solidFill>
                <a:latin typeface="Inter" pitchFamily="34" charset="0"/>
                <a:ea typeface="Inter" pitchFamily="34" charset="-122"/>
                <a:cs typeface="Inter" pitchFamily="34" charset="-120"/>
              </a:rPr>
              <a:t>Check manifest fields and service-worker status.</a:t>
            </a:r>
            <a:endParaRPr lang="en-US" sz="2700" dirty="0"/>
          </a:p>
        </p:txBody>
      </p:sp>
      <p:sp>
        <p:nvSpPr>
          <p:cNvPr id="14" name="Text 11"/>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Free neighbourhood AI learning</a:t>
            </a:r>
            <a:endParaRPr lang="en-US" sz="1300" dirty="0"/>
          </a:p>
        </p:txBody>
      </p:sp>
      <p:sp>
        <p:nvSpPr>
          <p:cNvPr id="15" name="Text 12"/>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08 / 17</a:t>
            </a:r>
            <a:endParaRPr lang="en-US" sz="1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MODULE 05 / BUILD TOGETHER</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Step 05. Use HTTPS for the phone.</a:t>
            </a:r>
            <a:endParaRPr lang="en-US" sz="3700" dirty="0"/>
          </a:p>
        </p:txBody>
      </p:sp>
      <p:sp>
        <p:nvSpPr>
          <p:cNvPr id="5" name="Shape 2"/>
          <p:cNvSpPr/>
          <p:nvPr/>
        </p:nvSpPr>
        <p:spPr>
          <a:xfrm>
            <a:off x="594360" y="2788920"/>
            <a:ext cx="585216" cy="585216"/>
          </a:xfrm>
          <a:prstGeom prst="roundRect">
            <a:avLst>
              <a:gd name="adj" fmla="val 23438"/>
            </a:avLst>
          </a:prstGeom>
          <a:solidFill>
            <a:srgbClr val="FEECEC"/>
          </a:solidFill>
          <a:ln w="8890">
            <a:solidFill>
              <a:srgbClr val="FEECEC"/>
            </a:solidFill>
            <a:prstDash val="solid"/>
          </a:ln>
        </p:spPr>
      </p:sp>
      <p:sp>
        <p:nvSpPr>
          <p:cNvPr id="6" name="Text 3"/>
          <p:cNvSpPr txBox="1"/>
          <p:nvPr/>
        </p:nvSpPr>
        <p:spPr>
          <a:xfrm>
            <a:off x="795528" y="2907792"/>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1</a:t>
            </a:r>
            <a:endParaRPr lang="en-US" sz="1600" dirty="0"/>
          </a:p>
        </p:txBody>
      </p:sp>
      <p:sp>
        <p:nvSpPr>
          <p:cNvPr id="7" name="Text 4"/>
          <p:cNvSpPr txBox="1"/>
          <p:nvPr/>
        </p:nvSpPr>
        <p:spPr>
          <a:xfrm>
            <a:off x="1508760" y="2816352"/>
            <a:ext cx="9875520" cy="841248"/>
          </a:xfrm>
          <a:prstGeom prst="rect">
            <a:avLst/>
          </a:prstGeom>
          <a:noFill/>
          <a:ln/>
        </p:spPr>
        <p:txBody>
          <a:bodyPr wrap="square" lIns="0" tIns="0" rIns="0" bIns="0" rtlCol="0" anchor="ctr"/>
          <a:lstStyle/>
          <a:p>
            <a:pPr indent="0" marL="0">
              <a:spcAft>
                <a:spcPts val="400"/>
              </a:spcAft>
              <a:buNone/>
            </a:pPr>
            <a:r>
              <a:rPr lang="en-US" sz="2700" dirty="0">
                <a:solidFill>
                  <a:srgbClr val="18181B"/>
                </a:solidFill>
                <a:latin typeface="Inter" pitchFamily="34" charset="0"/>
                <a:ea typeface="Inter" pitchFamily="34" charset="-122"/>
                <a:cs typeface="Inter" pitchFamily="34" charset="-120"/>
              </a:rPr>
              <a:t>Review before uploading to a chosen HTTPS host.</a:t>
            </a:r>
            <a:endParaRPr lang="en-US" sz="2700" dirty="0"/>
          </a:p>
        </p:txBody>
      </p:sp>
      <p:sp>
        <p:nvSpPr>
          <p:cNvPr id="8" name="Shape 5"/>
          <p:cNvSpPr/>
          <p:nvPr/>
        </p:nvSpPr>
        <p:spPr>
          <a:xfrm>
            <a:off x="594360" y="3813048"/>
            <a:ext cx="585216" cy="585216"/>
          </a:xfrm>
          <a:prstGeom prst="roundRect">
            <a:avLst>
              <a:gd name="adj" fmla="val 23438"/>
            </a:avLst>
          </a:prstGeom>
          <a:solidFill>
            <a:srgbClr val="FEECEC"/>
          </a:solidFill>
          <a:ln w="8890">
            <a:solidFill>
              <a:srgbClr val="FEECEC"/>
            </a:solidFill>
            <a:prstDash val="solid"/>
          </a:ln>
        </p:spPr>
      </p:sp>
      <p:sp>
        <p:nvSpPr>
          <p:cNvPr id="9" name="Text 6"/>
          <p:cNvSpPr txBox="1"/>
          <p:nvPr/>
        </p:nvSpPr>
        <p:spPr>
          <a:xfrm>
            <a:off x="795528" y="3931920"/>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2</a:t>
            </a:r>
            <a:endParaRPr lang="en-US" sz="1600" dirty="0"/>
          </a:p>
        </p:txBody>
      </p:sp>
      <p:sp>
        <p:nvSpPr>
          <p:cNvPr id="10" name="Text 7"/>
          <p:cNvSpPr txBox="1"/>
          <p:nvPr/>
        </p:nvSpPr>
        <p:spPr>
          <a:xfrm>
            <a:off x="1508760" y="3840480"/>
            <a:ext cx="9875520" cy="841248"/>
          </a:xfrm>
          <a:prstGeom prst="rect">
            <a:avLst/>
          </a:prstGeom>
          <a:noFill/>
          <a:ln/>
        </p:spPr>
        <p:txBody>
          <a:bodyPr wrap="square" lIns="0" tIns="0" rIns="0" bIns="0" rtlCol="0" anchor="ctr"/>
          <a:lstStyle/>
          <a:p>
            <a:pPr indent="0" marL="0">
              <a:spcAft>
                <a:spcPts val="400"/>
              </a:spcAft>
              <a:buNone/>
            </a:pPr>
            <a:r>
              <a:rPr lang="en-US" sz="2700" dirty="0">
                <a:solidFill>
                  <a:srgbClr val="18181B"/>
                </a:solidFill>
                <a:latin typeface="Inter" pitchFamily="34" charset="0"/>
                <a:ea typeface="Inter" pitchFamily="34" charset="-122"/>
                <a:cs typeface="Inter" pitchFamily="34" charset="-120"/>
              </a:rPr>
              <a:t>Open that HTTPS address on the phone.</a:t>
            </a:r>
            <a:endParaRPr lang="en-US" sz="2700" dirty="0"/>
          </a:p>
        </p:txBody>
      </p:sp>
      <p:sp>
        <p:nvSpPr>
          <p:cNvPr id="11" name="Shape 8"/>
          <p:cNvSpPr/>
          <p:nvPr/>
        </p:nvSpPr>
        <p:spPr>
          <a:xfrm>
            <a:off x="594360" y="4837176"/>
            <a:ext cx="585216" cy="585216"/>
          </a:xfrm>
          <a:prstGeom prst="roundRect">
            <a:avLst>
              <a:gd name="adj" fmla="val 23438"/>
            </a:avLst>
          </a:prstGeom>
          <a:solidFill>
            <a:srgbClr val="FEECEC"/>
          </a:solidFill>
          <a:ln w="8890">
            <a:solidFill>
              <a:srgbClr val="FEECEC"/>
            </a:solidFill>
            <a:prstDash val="solid"/>
          </a:ln>
        </p:spPr>
      </p:sp>
      <p:sp>
        <p:nvSpPr>
          <p:cNvPr id="12" name="Text 9"/>
          <p:cNvSpPr txBox="1"/>
          <p:nvPr/>
        </p:nvSpPr>
        <p:spPr>
          <a:xfrm>
            <a:off x="795528" y="4956048"/>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3</a:t>
            </a:r>
            <a:endParaRPr lang="en-US" sz="1600" dirty="0"/>
          </a:p>
        </p:txBody>
      </p:sp>
      <p:sp>
        <p:nvSpPr>
          <p:cNvPr id="13" name="Text 10"/>
          <p:cNvSpPr txBox="1"/>
          <p:nvPr/>
        </p:nvSpPr>
        <p:spPr>
          <a:xfrm>
            <a:off x="1508760" y="4864608"/>
            <a:ext cx="9875520" cy="841248"/>
          </a:xfrm>
          <a:prstGeom prst="rect">
            <a:avLst/>
          </a:prstGeom>
          <a:noFill/>
          <a:ln/>
        </p:spPr>
        <p:txBody>
          <a:bodyPr wrap="square" lIns="0" tIns="0" rIns="0" bIns="0" rtlCol="0" anchor="ctr"/>
          <a:lstStyle/>
          <a:p>
            <a:pPr indent="0" marL="0">
              <a:spcAft>
                <a:spcPts val="400"/>
              </a:spcAft>
              <a:buNone/>
            </a:pPr>
            <a:r>
              <a:rPr lang="en-US" sz="2700" dirty="0">
                <a:solidFill>
                  <a:srgbClr val="18181B"/>
                </a:solidFill>
                <a:latin typeface="Inter" pitchFamily="34" charset="0"/>
                <a:ea typeface="Inter" pitchFamily="34" charset="-122"/>
                <a:cs typeface="Inter" pitchFamily="34" charset="-120"/>
              </a:rPr>
              <a:t>Use the browser install option or Add to Home Screen.</a:t>
            </a:r>
            <a:endParaRPr lang="en-US" sz="2700" dirty="0"/>
          </a:p>
        </p:txBody>
      </p:sp>
      <p:sp>
        <p:nvSpPr>
          <p:cNvPr id="14" name="Text 11"/>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Free neighbourhood AI learning</a:t>
            </a:r>
            <a:endParaRPr lang="en-US" sz="1300" dirty="0"/>
          </a:p>
        </p:txBody>
      </p:sp>
      <p:sp>
        <p:nvSpPr>
          <p:cNvPr id="15" name="Text 12"/>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09 / 17</a:t>
            </a:r>
            <a:endParaRPr lang="en-US" sz="1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MODULE 05 / BUILD TOGETHER</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Step 06. Verify installation and offline.</a:t>
            </a:r>
            <a:endParaRPr lang="en-US" sz="3700" dirty="0"/>
          </a:p>
        </p:txBody>
      </p:sp>
      <p:sp>
        <p:nvSpPr>
          <p:cNvPr id="5" name="Shape 2"/>
          <p:cNvSpPr/>
          <p:nvPr/>
        </p:nvSpPr>
        <p:spPr>
          <a:xfrm>
            <a:off x="594360" y="2788920"/>
            <a:ext cx="585216" cy="585216"/>
          </a:xfrm>
          <a:prstGeom prst="roundRect">
            <a:avLst>
              <a:gd name="adj" fmla="val 23438"/>
            </a:avLst>
          </a:prstGeom>
          <a:solidFill>
            <a:srgbClr val="FEECEC"/>
          </a:solidFill>
          <a:ln w="8890">
            <a:solidFill>
              <a:srgbClr val="FEECEC"/>
            </a:solidFill>
            <a:prstDash val="solid"/>
          </a:ln>
        </p:spPr>
      </p:sp>
      <p:sp>
        <p:nvSpPr>
          <p:cNvPr id="6" name="Text 3"/>
          <p:cNvSpPr txBox="1"/>
          <p:nvPr/>
        </p:nvSpPr>
        <p:spPr>
          <a:xfrm>
            <a:off x="795528" y="2907792"/>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1</a:t>
            </a:r>
            <a:endParaRPr lang="en-US" sz="1600" dirty="0"/>
          </a:p>
        </p:txBody>
      </p:sp>
      <p:sp>
        <p:nvSpPr>
          <p:cNvPr id="7" name="Text 4"/>
          <p:cNvSpPr txBox="1"/>
          <p:nvPr/>
        </p:nvSpPr>
        <p:spPr>
          <a:xfrm>
            <a:off x="1508760" y="2816352"/>
            <a:ext cx="9875520" cy="841248"/>
          </a:xfrm>
          <a:prstGeom prst="rect">
            <a:avLst/>
          </a:prstGeom>
          <a:noFill/>
          <a:ln/>
        </p:spPr>
        <p:txBody>
          <a:bodyPr wrap="square" lIns="0" tIns="0" rIns="0" bIns="0" rtlCol="0" anchor="ctr"/>
          <a:lstStyle/>
          <a:p>
            <a:pPr indent="0" marL="0">
              <a:spcAft>
                <a:spcPts val="400"/>
              </a:spcAft>
              <a:buNone/>
            </a:pPr>
            <a:r>
              <a:rPr lang="en-US" sz="2700" dirty="0">
                <a:solidFill>
                  <a:srgbClr val="18181B"/>
                </a:solidFill>
                <a:latin typeface="Inter" pitchFamily="34" charset="0"/>
                <a:ea typeface="Inter" pitchFamily="34" charset="-122"/>
                <a:cs typeface="Inter" pitchFamily="34" charset="-120"/>
              </a:rPr>
              <a:t>Launch the installed app and add a test task.</a:t>
            </a:r>
            <a:endParaRPr lang="en-US" sz="2700" dirty="0"/>
          </a:p>
        </p:txBody>
      </p:sp>
      <p:sp>
        <p:nvSpPr>
          <p:cNvPr id="8" name="Shape 5"/>
          <p:cNvSpPr/>
          <p:nvPr/>
        </p:nvSpPr>
        <p:spPr>
          <a:xfrm>
            <a:off x="594360" y="3813048"/>
            <a:ext cx="585216" cy="585216"/>
          </a:xfrm>
          <a:prstGeom prst="roundRect">
            <a:avLst>
              <a:gd name="adj" fmla="val 23438"/>
            </a:avLst>
          </a:prstGeom>
          <a:solidFill>
            <a:srgbClr val="FEECEC"/>
          </a:solidFill>
          <a:ln w="8890">
            <a:solidFill>
              <a:srgbClr val="FEECEC"/>
            </a:solidFill>
            <a:prstDash val="solid"/>
          </a:ln>
        </p:spPr>
      </p:sp>
      <p:sp>
        <p:nvSpPr>
          <p:cNvPr id="9" name="Text 6"/>
          <p:cNvSpPr txBox="1"/>
          <p:nvPr/>
        </p:nvSpPr>
        <p:spPr>
          <a:xfrm>
            <a:off x="795528" y="3931920"/>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2</a:t>
            </a:r>
            <a:endParaRPr lang="en-US" sz="1600" dirty="0"/>
          </a:p>
        </p:txBody>
      </p:sp>
      <p:sp>
        <p:nvSpPr>
          <p:cNvPr id="10" name="Text 7"/>
          <p:cNvSpPr txBox="1"/>
          <p:nvPr/>
        </p:nvSpPr>
        <p:spPr>
          <a:xfrm>
            <a:off x="1508760" y="3840480"/>
            <a:ext cx="9875520" cy="841248"/>
          </a:xfrm>
          <a:prstGeom prst="rect">
            <a:avLst/>
          </a:prstGeom>
          <a:noFill/>
          <a:ln/>
        </p:spPr>
        <p:txBody>
          <a:bodyPr wrap="square" lIns="0" tIns="0" rIns="0" bIns="0" rtlCol="0" anchor="ctr"/>
          <a:lstStyle/>
          <a:p>
            <a:pPr indent="0" marL="0">
              <a:spcAft>
                <a:spcPts val="400"/>
              </a:spcAft>
              <a:buNone/>
            </a:pPr>
            <a:r>
              <a:rPr lang="en-US" sz="2700" dirty="0">
                <a:solidFill>
                  <a:srgbClr val="18181B"/>
                </a:solidFill>
                <a:latin typeface="Inter" pitchFamily="34" charset="0"/>
                <a:ea typeface="Inter" pitchFamily="34" charset="-122"/>
                <a:cs typeface="Inter" pitchFamily="34" charset="-120"/>
              </a:rPr>
              <a:t>Load it once, disconnect and reopen it.</a:t>
            </a:r>
            <a:endParaRPr lang="en-US" sz="2700" dirty="0"/>
          </a:p>
        </p:txBody>
      </p:sp>
      <p:sp>
        <p:nvSpPr>
          <p:cNvPr id="11" name="Shape 8"/>
          <p:cNvSpPr/>
          <p:nvPr/>
        </p:nvSpPr>
        <p:spPr>
          <a:xfrm>
            <a:off x="594360" y="4837176"/>
            <a:ext cx="585216" cy="585216"/>
          </a:xfrm>
          <a:prstGeom prst="roundRect">
            <a:avLst>
              <a:gd name="adj" fmla="val 23438"/>
            </a:avLst>
          </a:prstGeom>
          <a:solidFill>
            <a:srgbClr val="FEECEC"/>
          </a:solidFill>
          <a:ln w="8890">
            <a:solidFill>
              <a:srgbClr val="FEECEC"/>
            </a:solidFill>
            <a:prstDash val="solid"/>
          </a:ln>
        </p:spPr>
      </p:sp>
      <p:sp>
        <p:nvSpPr>
          <p:cNvPr id="12" name="Text 9"/>
          <p:cNvSpPr txBox="1"/>
          <p:nvPr/>
        </p:nvSpPr>
        <p:spPr>
          <a:xfrm>
            <a:off x="795528" y="4956048"/>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3</a:t>
            </a:r>
            <a:endParaRPr lang="en-US" sz="1600" dirty="0"/>
          </a:p>
        </p:txBody>
      </p:sp>
      <p:sp>
        <p:nvSpPr>
          <p:cNvPr id="13" name="Text 10"/>
          <p:cNvSpPr txBox="1"/>
          <p:nvPr/>
        </p:nvSpPr>
        <p:spPr>
          <a:xfrm>
            <a:off x="1508760" y="4864608"/>
            <a:ext cx="9875520" cy="841248"/>
          </a:xfrm>
          <a:prstGeom prst="rect">
            <a:avLst/>
          </a:prstGeom>
          <a:noFill/>
          <a:ln/>
        </p:spPr>
        <p:txBody>
          <a:bodyPr wrap="square" lIns="0" tIns="0" rIns="0" bIns="0" rtlCol="0" anchor="ctr"/>
          <a:lstStyle/>
          <a:p>
            <a:pPr indent="0" marL="0">
              <a:spcAft>
                <a:spcPts val="400"/>
              </a:spcAft>
              <a:buNone/>
            </a:pPr>
            <a:r>
              <a:rPr lang="en-US" sz="2700" dirty="0">
                <a:solidFill>
                  <a:srgbClr val="18181B"/>
                </a:solidFill>
                <a:latin typeface="Inter" pitchFamily="34" charset="0"/>
                <a:ea typeface="Inter" pitchFamily="34" charset="-122"/>
                <a:cs typeface="Inter" pitchFamily="34" charset="-120"/>
              </a:rPr>
              <a:t>Check the checklist still works; reconnect afterward.</a:t>
            </a:r>
            <a:endParaRPr lang="en-US" sz="2700" dirty="0"/>
          </a:p>
        </p:txBody>
      </p:sp>
      <p:sp>
        <p:nvSpPr>
          <p:cNvPr id="14" name="Text 11"/>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Free neighbourhood AI learning</a:t>
            </a:r>
            <a:endParaRPr lang="en-US" sz="1300" dirty="0"/>
          </a:p>
        </p:txBody>
      </p:sp>
      <p:sp>
        <p:nvSpPr>
          <p:cNvPr id="15" name="Text 12"/>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10 / 17</a:t>
            </a:r>
            <a:endParaRPr lang="en-US" sz="1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MODULE 05 / BUILD TOGETHER</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Make the working version.</a:t>
            </a:r>
            <a:endParaRPr lang="en-US" sz="3700" dirty="0"/>
          </a:p>
        </p:txBody>
      </p:sp>
      <p:sp>
        <p:nvSpPr>
          <p:cNvPr id="5" name="Shape 2"/>
          <p:cNvSpPr/>
          <p:nvPr/>
        </p:nvSpPr>
        <p:spPr>
          <a:xfrm>
            <a:off x="594360" y="2743200"/>
            <a:ext cx="10972800" cy="3017520"/>
          </a:xfrm>
          <a:prstGeom prst="roundRect">
            <a:avLst>
              <a:gd name="adj" fmla="val 4545"/>
            </a:avLst>
          </a:prstGeom>
          <a:solidFill>
            <a:srgbClr val="0A0A0B"/>
          </a:solidFill>
          <a:ln w="8890">
            <a:solidFill>
              <a:srgbClr val="0A0A0B"/>
            </a:solidFill>
            <a:prstDash val="solid"/>
          </a:ln>
        </p:spPr>
      </p:sp>
      <p:sp>
        <p:nvSpPr>
          <p:cNvPr id="6" name="Text 3"/>
          <p:cNvSpPr txBox="1"/>
          <p:nvPr/>
        </p:nvSpPr>
        <p:spPr>
          <a:xfrm>
            <a:off x="886968" y="2971800"/>
            <a:ext cx="10351008" cy="2395728"/>
          </a:xfrm>
          <a:prstGeom prst="rect">
            <a:avLst/>
          </a:prstGeom>
          <a:noFill/>
          <a:ln/>
        </p:spPr>
        <p:txBody>
          <a:bodyPr wrap="square" lIns="0" tIns="0" rIns="0" bIns="0" rtlCol="0" anchor="ctr"/>
          <a:lstStyle/>
          <a:p>
            <a:pPr indent="0" marL="0">
              <a:spcAft>
                <a:spcPts val="400"/>
              </a:spcAft>
              <a:buNone/>
            </a:pPr>
            <a:r>
              <a:rPr lang="en-US" sz="2100" dirty="0">
                <a:solidFill>
                  <a:srgbClr val="FFFFFF"/>
                </a:solidFill>
                <a:latin typeface="Inter" pitchFamily="34" charset="0"/>
                <a:ea typeface="Inter" pitchFamily="34" charset="-122"/>
                <a:cs typeface="Inter" pitchFamily="34" charset="-120"/>
              </a:rPr>
              <a:t>Turn this checklist into a small PWA. Return separate index.html, manifest.json and sw.js. Use supplied icons/192.png and icons/512.png, start_url ./ and standalone display. Version the cache and remove old caches. Cache app files only. Explain localhost and HTTPS tests. Code: [paste].</a:t>
            </a:r>
            <a:endParaRPr lang="en-US" sz="2100" dirty="0"/>
          </a:p>
        </p:txBody>
      </p:sp>
      <p:sp>
        <p:nvSpPr>
          <p:cNvPr id="7" name="Text 4"/>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Copy this prompt from the learner page. Replace bracketed placeholders yourself.</a:t>
            </a:r>
            <a:endParaRPr lang="en-US" sz="1300" dirty="0"/>
          </a:p>
        </p:txBody>
      </p:sp>
      <p:sp>
        <p:nvSpPr>
          <p:cNvPr id="8" name="Text 5"/>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11 / 17</a:t>
            </a:r>
            <a:endParaRPr lang="en-US" sz="1000" dirty="0"/>
          </a:p>
        </p:txBody>
      </p:sp>
      <p:sp>
        <p:nvSpPr>
          <p:cNvPr id="9" name="Text 6">
            <a:hlinkClick r:id="rId2" tooltip="Open the browser companion, then click Copy prompt"/>
          </p:cNvPr>
          <p:cNvSpPr/>
          <p:nvPr/>
        </p:nvSpPr>
        <p:spPr>
          <a:xfrm>
            <a:off x="868680" y="5468112"/>
            <a:ext cx="9601200" cy="228600"/>
          </a:xfrm>
          <a:prstGeom prst="rect">
            <a:avLst/>
          </a:prstGeom>
          <a:noFill/>
          <a:ln/>
        </p:spPr>
        <p:txBody>
          <a:bodyPr wrap="square" lIns="0" tIns="0" rIns="0" bIns="0" rtlCol="0" anchor="ctr"/>
          <a:lstStyle/>
          <a:p>
            <a:pPr indent="0" marL="0">
              <a:buNone/>
            </a:pPr>
            <a:r>
              <a:rPr lang="en-US" sz="1200" u="sng" dirty="0">
                <a:solidFill>
                  <a:srgbClr val="FF8C97"/>
                </a:solidFill>
                <a:latin typeface="Inter" pitchFamily="34" charset="0"/>
                <a:ea typeface="Inter" pitchFamily="34" charset="-122"/>
                <a:cs typeface="Inter" pitchFamily="34" charset="-120"/>
                <a:hlinkClick r:id="rId2" invalidUrl="" action="" tgtFrame="" tooltip="Open the browser companion, then click Copy prompt" history="1" highlightClick="0" endSnd="0">
                  <a:extLst>
                    <a:ext uri="{A12FA001-AC4F-418D-AE19-62706E023703}">
                      <ahyp:hlinkClr xmlns:ahyp="http://schemas.microsoft.com/office/drawing/2018/hyperlinkcolor" val="tx"/>
                    </a:ext>
                  </a:extLst>
                </a:hlinkClick>
              </a:rPr>
              <a:t>Open copyable prompt</a:t>
            </a:r>
            <a:endParaRPr lang="en-US" sz="12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MODULE 05 / BUILD TOGETHER</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Ask for a review. Then check it.</a:t>
            </a:r>
            <a:endParaRPr lang="en-US" sz="3700" dirty="0"/>
          </a:p>
        </p:txBody>
      </p:sp>
      <p:sp>
        <p:nvSpPr>
          <p:cNvPr id="5" name="Shape 2"/>
          <p:cNvSpPr/>
          <p:nvPr/>
        </p:nvSpPr>
        <p:spPr>
          <a:xfrm>
            <a:off x="594360" y="2743200"/>
            <a:ext cx="10972800" cy="3017520"/>
          </a:xfrm>
          <a:prstGeom prst="roundRect">
            <a:avLst>
              <a:gd name="adj" fmla="val 4545"/>
            </a:avLst>
          </a:prstGeom>
          <a:solidFill>
            <a:srgbClr val="0A0A0B"/>
          </a:solidFill>
          <a:ln w="8890">
            <a:solidFill>
              <a:srgbClr val="0A0A0B"/>
            </a:solidFill>
            <a:prstDash val="solid"/>
          </a:ln>
        </p:spPr>
      </p:sp>
      <p:sp>
        <p:nvSpPr>
          <p:cNvPr id="6" name="Text 3"/>
          <p:cNvSpPr txBox="1"/>
          <p:nvPr/>
        </p:nvSpPr>
        <p:spPr>
          <a:xfrm>
            <a:off x="886968" y="2971800"/>
            <a:ext cx="10351008" cy="2395728"/>
          </a:xfrm>
          <a:prstGeom prst="rect">
            <a:avLst/>
          </a:prstGeom>
          <a:noFill/>
          <a:ln/>
        </p:spPr>
        <p:txBody>
          <a:bodyPr wrap="square" lIns="0" tIns="0" rIns="0" bIns="0" rtlCol="0" anchor="ctr"/>
          <a:lstStyle/>
          <a:p>
            <a:pPr indent="0" marL="0">
              <a:spcAft>
                <a:spcPts val="400"/>
              </a:spcAft>
              <a:buNone/>
            </a:pPr>
            <a:r>
              <a:rPr lang="en-US" sz="2400" dirty="0">
                <a:solidFill>
                  <a:srgbClr val="FFFFFF"/>
                </a:solidFill>
                <a:latin typeface="Inter" pitchFamily="34" charset="0"/>
                <a:ea typeface="Inter" pitchFamily="34" charset="-122"/>
                <a:cs typeface="Inter" pitchFamily="34" charset="-120"/>
              </a:rPr>
              <a:t>Review these PWA files for manifest paths, icon sizes, service-worker scope, cache versioning and offline behaviour. Provide browser tests. Do not claim it is installed or app-store ready. Files: [paste].</a:t>
            </a:r>
            <a:endParaRPr lang="en-US" sz="2400" dirty="0"/>
          </a:p>
        </p:txBody>
      </p:sp>
      <p:sp>
        <p:nvSpPr>
          <p:cNvPr id="7" name="Text 4"/>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Copy this prompt from the learner page. Replace bracketed placeholders yourself.</a:t>
            </a:r>
            <a:endParaRPr lang="en-US" sz="1300" dirty="0"/>
          </a:p>
        </p:txBody>
      </p:sp>
      <p:sp>
        <p:nvSpPr>
          <p:cNvPr id="8" name="Text 5"/>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12 / 17</a:t>
            </a:r>
            <a:endParaRPr lang="en-US" sz="1000" dirty="0"/>
          </a:p>
        </p:txBody>
      </p:sp>
      <p:sp>
        <p:nvSpPr>
          <p:cNvPr id="9" name="Text 6">
            <a:hlinkClick r:id="rId2" tooltip="Open the browser companion, then click Copy prompt"/>
          </p:cNvPr>
          <p:cNvSpPr/>
          <p:nvPr/>
        </p:nvSpPr>
        <p:spPr>
          <a:xfrm>
            <a:off x="868680" y="5468112"/>
            <a:ext cx="9601200" cy="228600"/>
          </a:xfrm>
          <a:prstGeom prst="rect">
            <a:avLst/>
          </a:prstGeom>
          <a:noFill/>
          <a:ln/>
        </p:spPr>
        <p:txBody>
          <a:bodyPr wrap="square" lIns="0" tIns="0" rIns="0" bIns="0" rtlCol="0" anchor="ctr"/>
          <a:lstStyle/>
          <a:p>
            <a:pPr indent="0" marL="0">
              <a:buNone/>
            </a:pPr>
            <a:r>
              <a:rPr lang="en-US" sz="1200" u="sng" dirty="0">
                <a:solidFill>
                  <a:srgbClr val="FF8C97"/>
                </a:solidFill>
                <a:latin typeface="Inter" pitchFamily="34" charset="0"/>
                <a:ea typeface="Inter" pitchFamily="34" charset="-122"/>
                <a:cs typeface="Inter" pitchFamily="34" charset="-120"/>
                <a:hlinkClick r:id="rId2" invalidUrl="" action="" tgtFrame="" tooltip="Open the browser companion, then click Copy prompt" history="1" highlightClick="0" endSnd="0">
                  <a:extLst>
                    <a:ext uri="{A12FA001-AC4F-418D-AE19-62706E023703}">
                      <ahyp:hlinkClr xmlns:ahyp="http://schemas.microsoft.com/office/drawing/2018/hyperlinkcolor" val="tx"/>
                    </a:ext>
                  </a:extLst>
                </a:hlinkClick>
              </a:rPr>
              <a:t>Open copyable prompt</a:t>
            </a:r>
            <a:endParaRPr lang="en-US" sz="12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MODULE 05 / BUILD TOGETHER</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Prove your result works.</a:t>
            </a:r>
            <a:endParaRPr lang="en-US" sz="3700" dirty="0"/>
          </a:p>
        </p:txBody>
      </p:sp>
      <p:sp>
        <p:nvSpPr>
          <p:cNvPr id="5" name="Shape 2"/>
          <p:cNvSpPr/>
          <p:nvPr/>
        </p:nvSpPr>
        <p:spPr>
          <a:xfrm>
            <a:off x="594360" y="2788920"/>
            <a:ext cx="585216" cy="585216"/>
          </a:xfrm>
          <a:prstGeom prst="roundRect">
            <a:avLst>
              <a:gd name="adj" fmla="val 23438"/>
            </a:avLst>
          </a:prstGeom>
          <a:solidFill>
            <a:srgbClr val="FEECEC"/>
          </a:solidFill>
          <a:ln w="8890">
            <a:solidFill>
              <a:srgbClr val="FEECEC"/>
            </a:solidFill>
            <a:prstDash val="solid"/>
          </a:ln>
        </p:spPr>
      </p:sp>
      <p:sp>
        <p:nvSpPr>
          <p:cNvPr id="6" name="Text 3"/>
          <p:cNvSpPr txBox="1"/>
          <p:nvPr/>
        </p:nvSpPr>
        <p:spPr>
          <a:xfrm>
            <a:off x="795528" y="2907792"/>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1</a:t>
            </a:r>
            <a:endParaRPr lang="en-US" sz="1600" dirty="0"/>
          </a:p>
        </p:txBody>
      </p:sp>
      <p:sp>
        <p:nvSpPr>
          <p:cNvPr id="7" name="Text 4"/>
          <p:cNvSpPr txBox="1"/>
          <p:nvPr/>
        </p:nvSpPr>
        <p:spPr>
          <a:xfrm>
            <a:off x="1508760" y="2816352"/>
            <a:ext cx="9875520" cy="841248"/>
          </a:xfrm>
          <a:prstGeom prst="rect">
            <a:avLst/>
          </a:prstGeom>
          <a:noFill/>
          <a:ln/>
        </p:spPr>
        <p:txBody>
          <a:bodyPr wrap="square" lIns="0" tIns="0" rIns="0" bIns="0" rtlCol="0" anchor="ctr"/>
          <a:lstStyle/>
          <a:p>
            <a:pPr indent="0" marL="0">
              <a:spcAft>
                <a:spcPts val="400"/>
              </a:spcAft>
              <a:buNone/>
            </a:pPr>
            <a:r>
              <a:rPr lang="en-US" sz="2700" dirty="0">
                <a:solidFill>
                  <a:srgbClr val="18181B"/>
                </a:solidFill>
                <a:latin typeface="Inter" pitchFamily="34" charset="0"/>
                <a:ea typeface="Inter" pitchFamily="34" charset="-122"/>
                <a:cs typeface="Inter" pitchFamily="34" charset="-120"/>
              </a:rPr>
              <a:t>Manifest paths and icons resolve.</a:t>
            </a:r>
            <a:endParaRPr lang="en-US" sz="2700" dirty="0"/>
          </a:p>
        </p:txBody>
      </p:sp>
      <p:sp>
        <p:nvSpPr>
          <p:cNvPr id="8" name="Shape 5"/>
          <p:cNvSpPr/>
          <p:nvPr/>
        </p:nvSpPr>
        <p:spPr>
          <a:xfrm>
            <a:off x="594360" y="3813048"/>
            <a:ext cx="585216" cy="585216"/>
          </a:xfrm>
          <a:prstGeom prst="roundRect">
            <a:avLst>
              <a:gd name="adj" fmla="val 23438"/>
            </a:avLst>
          </a:prstGeom>
          <a:solidFill>
            <a:srgbClr val="FEECEC"/>
          </a:solidFill>
          <a:ln w="8890">
            <a:solidFill>
              <a:srgbClr val="FEECEC"/>
            </a:solidFill>
            <a:prstDash val="solid"/>
          </a:ln>
        </p:spPr>
      </p:sp>
      <p:sp>
        <p:nvSpPr>
          <p:cNvPr id="9" name="Text 6"/>
          <p:cNvSpPr txBox="1"/>
          <p:nvPr/>
        </p:nvSpPr>
        <p:spPr>
          <a:xfrm>
            <a:off x="795528" y="3931920"/>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2</a:t>
            </a:r>
            <a:endParaRPr lang="en-US" sz="1600" dirty="0"/>
          </a:p>
        </p:txBody>
      </p:sp>
      <p:sp>
        <p:nvSpPr>
          <p:cNvPr id="10" name="Text 7"/>
          <p:cNvSpPr txBox="1"/>
          <p:nvPr/>
        </p:nvSpPr>
        <p:spPr>
          <a:xfrm>
            <a:off x="1508760" y="3840480"/>
            <a:ext cx="9875520" cy="841248"/>
          </a:xfrm>
          <a:prstGeom prst="rect">
            <a:avLst/>
          </a:prstGeom>
          <a:noFill/>
          <a:ln/>
        </p:spPr>
        <p:txBody>
          <a:bodyPr wrap="square" lIns="0" tIns="0" rIns="0" bIns="0" rtlCol="0" anchor="ctr"/>
          <a:lstStyle/>
          <a:p>
            <a:pPr indent="0" marL="0">
              <a:spcAft>
                <a:spcPts val="400"/>
              </a:spcAft>
              <a:buNone/>
            </a:pPr>
            <a:r>
              <a:rPr lang="en-US" sz="2700" dirty="0">
                <a:solidFill>
                  <a:srgbClr val="18181B"/>
                </a:solidFill>
                <a:latin typeface="Inter" pitchFamily="34" charset="0"/>
                <a:ea typeface="Inter" pitchFamily="34" charset="-122"/>
                <a:cs typeface="Inter" pitchFamily="34" charset="-120"/>
              </a:rPr>
              <a:t>Install control works in a supporting browser.</a:t>
            </a:r>
            <a:endParaRPr lang="en-US" sz="2700" dirty="0"/>
          </a:p>
        </p:txBody>
      </p:sp>
      <p:sp>
        <p:nvSpPr>
          <p:cNvPr id="11" name="Shape 8"/>
          <p:cNvSpPr/>
          <p:nvPr/>
        </p:nvSpPr>
        <p:spPr>
          <a:xfrm>
            <a:off x="594360" y="4837176"/>
            <a:ext cx="585216" cy="585216"/>
          </a:xfrm>
          <a:prstGeom prst="roundRect">
            <a:avLst>
              <a:gd name="adj" fmla="val 23438"/>
            </a:avLst>
          </a:prstGeom>
          <a:solidFill>
            <a:srgbClr val="FEECEC"/>
          </a:solidFill>
          <a:ln w="8890">
            <a:solidFill>
              <a:srgbClr val="FEECEC"/>
            </a:solidFill>
            <a:prstDash val="solid"/>
          </a:ln>
        </p:spPr>
      </p:sp>
      <p:sp>
        <p:nvSpPr>
          <p:cNvPr id="12" name="Text 9"/>
          <p:cNvSpPr txBox="1"/>
          <p:nvPr/>
        </p:nvSpPr>
        <p:spPr>
          <a:xfrm>
            <a:off x="795528" y="4956048"/>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3</a:t>
            </a:r>
            <a:endParaRPr lang="en-US" sz="1600" dirty="0"/>
          </a:p>
        </p:txBody>
      </p:sp>
      <p:sp>
        <p:nvSpPr>
          <p:cNvPr id="13" name="Text 10"/>
          <p:cNvSpPr txBox="1"/>
          <p:nvPr/>
        </p:nvSpPr>
        <p:spPr>
          <a:xfrm>
            <a:off x="1508760" y="4864608"/>
            <a:ext cx="9875520" cy="841248"/>
          </a:xfrm>
          <a:prstGeom prst="rect">
            <a:avLst/>
          </a:prstGeom>
          <a:noFill/>
          <a:ln/>
        </p:spPr>
        <p:txBody>
          <a:bodyPr wrap="square" lIns="0" tIns="0" rIns="0" bIns="0" rtlCol="0" anchor="ctr"/>
          <a:lstStyle/>
          <a:p>
            <a:pPr indent="0" marL="0">
              <a:spcAft>
                <a:spcPts val="400"/>
              </a:spcAft>
              <a:buNone/>
            </a:pPr>
            <a:r>
              <a:rPr lang="en-US" sz="2700" dirty="0">
                <a:solidFill>
                  <a:srgbClr val="18181B"/>
                </a:solidFill>
                <a:latin typeface="Inter" pitchFamily="34" charset="0"/>
                <a:ea typeface="Inter" pitchFamily="34" charset="-122"/>
                <a:cs typeface="Inter" pitchFamily="34" charset="-120"/>
              </a:rPr>
              <a:t>After first load, offline use works as tested.</a:t>
            </a:r>
            <a:endParaRPr lang="en-US" sz="2700" dirty="0"/>
          </a:p>
        </p:txBody>
      </p:sp>
      <p:sp>
        <p:nvSpPr>
          <p:cNvPr id="14" name="Text 11"/>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Record the input, the output and one check.</a:t>
            </a:r>
            <a:endParaRPr lang="en-US" sz="1300" dirty="0"/>
          </a:p>
        </p:txBody>
      </p:sp>
      <p:sp>
        <p:nvSpPr>
          <p:cNvPr id="15" name="Text 12"/>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13 / 17</a:t>
            </a:r>
            <a:endParaRPr lang="en-US" sz="10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MODULE 05 / BUILD TOGETHER</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When it does not work yet.</a:t>
            </a:r>
            <a:endParaRPr lang="en-US" sz="3700" dirty="0"/>
          </a:p>
        </p:txBody>
      </p:sp>
      <p:sp>
        <p:nvSpPr>
          <p:cNvPr id="5" name="Shape 2"/>
          <p:cNvSpPr/>
          <p:nvPr/>
        </p:nvSpPr>
        <p:spPr>
          <a:xfrm>
            <a:off x="594360" y="2770632"/>
            <a:ext cx="5349240" cy="3063240"/>
          </a:xfrm>
          <a:prstGeom prst="roundRect">
            <a:avLst>
              <a:gd name="adj" fmla="val 4478"/>
            </a:avLst>
          </a:prstGeom>
          <a:solidFill>
            <a:srgbClr val="FFFFFF"/>
          </a:solidFill>
          <a:ln w="8890">
            <a:solidFill>
              <a:srgbClr val="E7E7EA"/>
            </a:solidFill>
            <a:prstDash val="solid"/>
          </a:ln>
        </p:spPr>
      </p:sp>
      <p:sp>
        <p:nvSpPr>
          <p:cNvPr id="6" name="Text 3"/>
          <p:cNvSpPr txBox="1"/>
          <p:nvPr/>
        </p:nvSpPr>
        <p:spPr>
          <a:xfrm>
            <a:off x="822960" y="3008376"/>
            <a:ext cx="4892040" cy="457200"/>
          </a:xfrm>
          <a:prstGeom prst="rect">
            <a:avLst/>
          </a:prstGeom>
          <a:noFill/>
          <a:ln/>
        </p:spPr>
        <p:txBody>
          <a:bodyPr wrap="square" lIns="0" tIns="0" rIns="0" bIns="0" rtlCol="0" anchor="ctr"/>
          <a:lstStyle/>
          <a:p>
            <a:pPr indent="0" marL="0">
              <a:spcAft>
                <a:spcPts val="400"/>
              </a:spcAft>
              <a:buNone/>
            </a:pPr>
            <a:r>
              <a:rPr lang="en-US" sz="2800" b="1" dirty="0">
                <a:solidFill>
                  <a:srgbClr val="C20E1C"/>
                </a:solidFill>
                <a:latin typeface="JetBrains Mono" pitchFamily="34" charset="0"/>
                <a:ea typeface="JetBrains Mono" pitchFamily="34" charset="-122"/>
                <a:cs typeface="JetBrains Mono" pitchFamily="34" charset="-120"/>
              </a:rPr>
              <a:t>01</a:t>
            </a:r>
            <a:endParaRPr lang="en-US" sz="2800" dirty="0"/>
          </a:p>
        </p:txBody>
      </p:sp>
      <p:sp>
        <p:nvSpPr>
          <p:cNvPr id="7" name="Text 4"/>
          <p:cNvSpPr txBox="1"/>
          <p:nvPr/>
        </p:nvSpPr>
        <p:spPr>
          <a:xfrm>
            <a:off x="822960" y="3611880"/>
            <a:ext cx="4892040" cy="685800"/>
          </a:xfrm>
          <a:prstGeom prst="rect">
            <a:avLst/>
          </a:prstGeom>
          <a:noFill/>
          <a:ln/>
        </p:spPr>
        <p:txBody>
          <a:bodyPr wrap="square" lIns="0" tIns="0" rIns="0" bIns="0" rtlCol="0" anchor="ctr"/>
          <a:lstStyle/>
          <a:p>
            <a:pPr indent="0" marL="0">
              <a:spcAft>
                <a:spcPts val="400"/>
              </a:spcAft>
              <a:buNone/>
            </a:pPr>
            <a:r>
              <a:rPr lang="en-US" sz="2200" b="1" dirty="0">
                <a:solidFill>
                  <a:srgbClr val="0A0A0B"/>
                </a:solidFill>
                <a:latin typeface="Inter" pitchFamily="34" charset="0"/>
                <a:ea typeface="Inter" pitchFamily="34" charset="-122"/>
                <a:cs typeface="Inter" pitchFamily="34" charset="-120"/>
              </a:rPr>
              <a:t>No install option</a:t>
            </a:r>
            <a:endParaRPr lang="en-US" sz="2200" dirty="0"/>
          </a:p>
        </p:txBody>
      </p:sp>
      <p:sp>
        <p:nvSpPr>
          <p:cNvPr id="8" name="Text 5"/>
          <p:cNvSpPr txBox="1"/>
          <p:nvPr/>
        </p:nvSpPr>
        <p:spPr>
          <a:xfrm>
            <a:off x="822960" y="4526280"/>
            <a:ext cx="4892040" cy="1097280"/>
          </a:xfrm>
          <a:prstGeom prst="rect">
            <a:avLst/>
          </a:prstGeom>
          <a:noFill/>
          <a:ln/>
        </p:spPr>
        <p:txBody>
          <a:bodyPr wrap="square" lIns="0" tIns="0" rIns="0" bIns="0" rtlCol="0" anchor="ctr"/>
          <a:lstStyle/>
          <a:p>
            <a:pPr indent="0" marL="0">
              <a:spcAft>
                <a:spcPts val="400"/>
              </a:spcAft>
              <a:buNone/>
            </a:pPr>
            <a:r>
              <a:rPr lang="en-US" sz="2000" dirty="0">
                <a:solidFill>
                  <a:srgbClr val="18181B"/>
                </a:solidFill>
                <a:latin typeface="Inter" pitchFamily="34" charset="0"/>
                <a:ea typeface="Inter" pitchFamily="34" charset="-122"/>
                <a:cs typeface="Inter" pitchFamily="34" charset="-120"/>
              </a:rPr>
              <a:t>Use HTTPS or localhost and check browser support/manifest.</a:t>
            </a:r>
            <a:endParaRPr lang="en-US" sz="2000" dirty="0"/>
          </a:p>
        </p:txBody>
      </p:sp>
      <p:sp>
        <p:nvSpPr>
          <p:cNvPr id="9" name="Shape 6"/>
          <p:cNvSpPr/>
          <p:nvPr/>
        </p:nvSpPr>
        <p:spPr>
          <a:xfrm>
            <a:off x="6217920" y="2770632"/>
            <a:ext cx="5349240" cy="3063240"/>
          </a:xfrm>
          <a:prstGeom prst="roundRect">
            <a:avLst>
              <a:gd name="adj" fmla="val 4478"/>
            </a:avLst>
          </a:prstGeom>
          <a:solidFill>
            <a:srgbClr val="FFFFFF"/>
          </a:solidFill>
          <a:ln w="8890">
            <a:solidFill>
              <a:srgbClr val="E7E7EA"/>
            </a:solidFill>
            <a:prstDash val="solid"/>
          </a:ln>
        </p:spPr>
      </p:sp>
      <p:sp>
        <p:nvSpPr>
          <p:cNvPr id="10" name="Text 7"/>
          <p:cNvSpPr txBox="1"/>
          <p:nvPr/>
        </p:nvSpPr>
        <p:spPr>
          <a:xfrm>
            <a:off x="6446520" y="3008376"/>
            <a:ext cx="4892040" cy="457200"/>
          </a:xfrm>
          <a:prstGeom prst="rect">
            <a:avLst/>
          </a:prstGeom>
          <a:noFill/>
          <a:ln/>
        </p:spPr>
        <p:txBody>
          <a:bodyPr wrap="square" lIns="0" tIns="0" rIns="0" bIns="0" rtlCol="0" anchor="ctr"/>
          <a:lstStyle/>
          <a:p>
            <a:pPr indent="0" marL="0">
              <a:spcAft>
                <a:spcPts val="400"/>
              </a:spcAft>
              <a:buNone/>
            </a:pPr>
            <a:r>
              <a:rPr lang="en-US" sz="2800" b="1" dirty="0">
                <a:solidFill>
                  <a:srgbClr val="C20E1C"/>
                </a:solidFill>
                <a:latin typeface="JetBrains Mono" pitchFamily="34" charset="0"/>
                <a:ea typeface="JetBrains Mono" pitchFamily="34" charset="-122"/>
                <a:cs typeface="JetBrains Mono" pitchFamily="34" charset="-120"/>
              </a:rPr>
              <a:t>02</a:t>
            </a:r>
            <a:endParaRPr lang="en-US" sz="2800" dirty="0"/>
          </a:p>
        </p:txBody>
      </p:sp>
      <p:sp>
        <p:nvSpPr>
          <p:cNvPr id="11" name="Text 8"/>
          <p:cNvSpPr txBox="1"/>
          <p:nvPr/>
        </p:nvSpPr>
        <p:spPr>
          <a:xfrm>
            <a:off x="6446520" y="3611880"/>
            <a:ext cx="4892040" cy="685800"/>
          </a:xfrm>
          <a:prstGeom prst="rect">
            <a:avLst/>
          </a:prstGeom>
          <a:noFill/>
          <a:ln/>
        </p:spPr>
        <p:txBody>
          <a:bodyPr wrap="square" lIns="0" tIns="0" rIns="0" bIns="0" rtlCol="0" anchor="ctr"/>
          <a:lstStyle/>
          <a:p>
            <a:pPr indent="0" marL="0">
              <a:spcAft>
                <a:spcPts val="400"/>
              </a:spcAft>
              <a:buNone/>
            </a:pPr>
            <a:r>
              <a:rPr lang="en-US" sz="2200" b="1" dirty="0">
                <a:solidFill>
                  <a:srgbClr val="0A0A0B"/>
                </a:solidFill>
                <a:latin typeface="Inter" pitchFamily="34" charset="0"/>
                <a:ea typeface="Inter" pitchFamily="34" charset="-122"/>
                <a:cs typeface="Inter" pitchFamily="34" charset="-120"/>
              </a:rPr>
              <a:t>Old version persists</a:t>
            </a:r>
            <a:endParaRPr lang="en-US" sz="2200" dirty="0"/>
          </a:p>
        </p:txBody>
      </p:sp>
      <p:sp>
        <p:nvSpPr>
          <p:cNvPr id="12" name="Text 9"/>
          <p:cNvSpPr txBox="1"/>
          <p:nvPr/>
        </p:nvSpPr>
        <p:spPr>
          <a:xfrm>
            <a:off x="6446520" y="4526280"/>
            <a:ext cx="4892040" cy="1097280"/>
          </a:xfrm>
          <a:prstGeom prst="rect">
            <a:avLst/>
          </a:prstGeom>
          <a:noFill/>
          <a:ln/>
        </p:spPr>
        <p:txBody>
          <a:bodyPr wrap="square" lIns="0" tIns="0" rIns="0" bIns="0" rtlCol="0" anchor="ctr"/>
          <a:lstStyle/>
          <a:p>
            <a:pPr indent="0" marL="0">
              <a:spcAft>
                <a:spcPts val="400"/>
              </a:spcAft>
              <a:buNone/>
            </a:pPr>
            <a:r>
              <a:rPr lang="en-US" sz="2000" dirty="0">
                <a:solidFill>
                  <a:srgbClr val="18181B"/>
                </a:solidFill>
                <a:latin typeface="Inter" pitchFamily="34" charset="0"/>
                <a:ea typeface="Inter" pitchFamily="34" charset="-122"/>
                <a:cs typeface="Inter" pitchFamily="34" charset="-120"/>
              </a:rPr>
              <a:t>Update the cache version and inspect the worker lifecycle.</a:t>
            </a:r>
            <a:endParaRPr lang="en-US" sz="2000" dirty="0"/>
          </a:p>
        </p:txBody>
      </p:sp>
      <p:sp>
        <p:nvSpPr>
          <p:cNvPr id="13" name="Text 10"/>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Free neighbourhood AI learning</a:t>
            </a:r>
            <a:endParaRPr lang="en-US" sz="1300" dirty="0"/>
          </a:p>
        </p:txBody>
      </p:sp>
      <p:sp>
        <p:nvSpPr>
          <p:cNvPr id="14" name="Text 11"/>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14 / 17</a:t>
            </a:r>
            <a:endParaRPr lang="en-US" sz="10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MODULE 05 / BUILD TOGETHER</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Choose your next challenge.</a:t>
            </a:r>
            <a:endParaRPr lang="en-US" sz="3700" dirty="0"/>
          </a:p>
        </p:txBody>
      </p:sp>
      <p:sp>
        <p:nvSpPr>
          <p:cNvPr id="5" name="Shape 2"/>
          <p:cNvSpPr/>
          <p:nvPr/>
        </p:nvSpPr>
        <p:spPr>
          <a:xfrm>
            <a:off x="594360" y="2770632"/>
            <a:ext cx="3474720" cy="3063240"/>
          </a:xfrm>
          <a:prstGeom prst="roundRect">
            <a:avLst>
              <a:gd name="adj" fmla="val 4478"/>
            </a:avLst>
          </a:prstGeom>
          <a:solidFill>
            <a:srgbClr val="FFFFFF"/>
          </a:solidFill>
          <a:ln w="8890">
            <a:solidFill>
              <a:srgbClr val="E7E7EA"/>
            </a:solidFill>
            <a:prstDash val="solid"/>
          </a:ln>
        </p:spPr>
      </p:sp>
      <p:sp>
        <p:nvSpPr>
          <p:cNvPr id="6" name="Text 3"/>
          <p:cNvSpPr txBox="1"/>
          <p:nvPr/>
        </p:nvSpPr>
        <p:spPr>
          <a:xfrm>
            <a:off x="822960" y="3008376"/>
            <a:ext cx="3017520" cy="457200"/>
          </a:xfrm>
          <a:prstGeom prst="rect">
            <a:avLst/>
          </a:prstGeom>
          <a:noFill/>
          <a:ln/>
        </p:spPr>
        <p:txBody>
          <a:bodyPr wrap="square" lIns="0" tIns="0" rIns="0" bIns="0" rtlCol="0" anchor="ctr"/>
          <a:lstStyle/>
          <a:p>
            <a:pPr indent="0" marL="0">
              <a:spcAft>
                <a:spcPts val="400"/>
              </a:spcAft>
              <a:buNone/>
            </a:pPr>
            <a:r>
              <a:rPr lang="en-US" sz="2800" b="1" dirty="0">
                <a:solidFill>
                  <a:srgbClr val="C20E1C"/>
                </a:solidFill>
                <a:latin typeface="JetBrains Mono" pitchFamily="34" charset="0"/>
                <a:ea typeface="JetBrains Mono" pitchFamily="34" charset="-122"/>
                <a:cs typeface="JetBrains Mono" pitchFamily="34" charset="-120"/>
              </a:rPr>
              <a:t>01</a:t>
            </a:r>
            <a:endParaRPr lang="en-US" sz="2800" dirty="0"/>
          </a:p>
        </p:txBody>
      </p:sp>
      <p:sp>
        <p:nvSpPr>
          <p:cNvPr id="7" name="Text 4"/>
          <p:cNvSpPr txBox="1"/>
          <p:nvPr/>
        </p:nvSpPr>
        <p:spPr>
          <a:xfrm>
            <a:off x="822960" y="3611880"/>
            <a:ext cx="3017520" cy="685800"/>
          </a:xfrm>
          <a:prstGeom prst="rect">
            <a:avLst/>
          </a:prstGeom>
          <a:noFill/>
          <a:ln/>
        </p:spPr>
        <p:txBody>
          <a:bodyPr wrap="square" lIns="0" tIns="0" rIns="0" bIns="0" rtlCol="0" anchor="ctr"/>
          <a:lstStyle/>
          <a:p>
            <a:pPr indent="0" marL="0">
              <a:spcAft>
                <a:spcPts val="400"/>
              </a:spcAft>
              <a:buNone/>
            </a:pPr>
            <a:r>
              <a:rPr lang="en-US" sz="2200" b="1" dirty="0">
                <a:solidFill>
                  <a:srgbClr val="0A0A0B"/>
                </a:solidFill>
                <a:latin typeface="Inter" pitchFamily="34" charset="0"/>
                <a:ea typeface="Inter" pitchFamily="34" charset="-122"/>
                <a:cs typeface="Inter" pitchFamily="34" charset="-120"/>
              </a:rPr>
              <a:t>Core complete</a:t>
            </a:r>
            <a:endParaRPr lang="en-US" sz="2200" dirty="0"/>
          </a:p>
        </p:txBody>
      </p:sp>
      <p:sp>
        <p:nvSpPr>
          <p:cNvPr id="8" name="Text 5"/>
          <p:cNvSpPr txBox="1"/>
          <p:nvPr/>
        </p:nvSpPr>
        <p:spPr>
          <a:xfrm>
            <a:off x="822960" y="4526280"/>
            <a:ext cx="3017520" cy="1097280"/>
          </a:xfrm>
          <a:prstGeom prst="rect">
            <a:avLst/>
          </a:prstGeom>
          <a:noFill/>
          <a:ln/>
        </p:spPr>
        <p:txBody>
          <a:bodyPr wrap="square" lIns="0" tIns="0" rIns="0" bIns="0" rtlCol="0" anchor="ctr"/>
          <a:lstStyle/>
          <a:p>
            <a:pPr indent="0" marL="0">
              <a:spcAft>
                <a:spcPts val="400"/>
              </a:spcAft>
              <a:buNone/>
            </a:pPr>
            <a:r>
              <a:rPr lang="en-US" sz="2000" dirty="0">
                <a:solidFill>
                  <a:srgbClr val="18181B"/>
                </a:solidFill>
                <a:latin typeface="Inter" pitchFamily="34" charset="0"/>
                <a:ea typeface="Inter" pitchFamily="34" charset="-122"/>
                <a:cs typeface="Inter" pitchFamily="34" charset="-120"/>
              </a:rPr>
              <a:t>Show one checked output to a partner.</a:t>
            </a:r>
            <a:endParaRPr lang="en-US" sz="2000" dirty="0"/>
          </a:p>
        </p:txBody>
      </p:sp>
      <p:sp>
        <p:nvSpPr>
          <p:cNvPr id="9" name="Shape 6"/>
          <p:cNvSpPr/>
          <p:nvPr/>
        </p:nvSpPr>
        <p:spPr>
          <a:xfrm>
            <a:off x="4343400" y="2770632"/>
            <a:ext cx="3474720" cy="3063240"/>
          </a:xfrm>
          <a:prstGeom prst="roundRect">
            <a:avLst>
              <a:gd name="adj" fmla="val 4478"/>
            </a:avLst>
          </a:prstGeom>
          <a:solidFill>
            <a:srgbClr val="FFFFFF"/>
          </a:solidFill>
          <a:ln w="8890">
            <a:solidFill>
              <a:srgbClr val="E7E7EA"/>
            </a:solidFill>
            <a:prstDash val="solid"/>
          </a:ln>
        </p:spPr>
      </p:sp>
      <p:sp>
        <p:nvSpPr>
          <p:cNvPr id="10" name="Text 7"/>
          <p:cNvSpPr txBox="1"/>
          <p:nvPr/>
        </p:nvSpPr>
        <p:spPr>
          <a:xfrm>
            <a:off x="4572000" y="3008376"/>
            <a:ext cx="3017520" cy="457200"/>
          </a:xfrm>
          <a:prstGeom prst="rect">
            <a:avLst/>
          </a:prstGeom>
          <a:noFill/>
          <a:ln/>
        </p:spPr>
        <p:txBody>
          <a:bodyPr wrap="square" lIns="0" tIns="0" rIns="0" bIns="0" rtlCol="0" anchor="ctr"/>
          <a:lstStyle/>
          <a:p>
            <a:pPr indent="0" marL="0">
              <a:spcAft>
                <a:spcPts val="400"/>
              </a:spcAft>
              <a:buNone/>
            </a:pPr>
            <a:r>
              <a:rPr lang="en-US" sz="2800" b="1" dirty="0">
                <a:solidFill>
                  <a:srgbClr val="C20E1C"/>
                </a:solidFill>
                <a:latin typeface="JetBrains Mono" pitchFamily="34" charset="0"/>
                <a:ea typeface="JetBrains Mono" pitchFamily="34" charset="-122"/>
                <a:cs typeface="JetBrains Mono" pitchFamily="34" charset="-120"/>
              </a:rPr>
              <a:t>02</a:t>
            </a:r>
            <a:endParaRPr lang="en-US" sz="2800" dirty="0"/>
          </a:p>
        </p:txBody>
      </p:sp>
      <p:sp>
        <p:nvSpPr>
          <p:cNvPr id="11" name="Text 8"/>
          <p:cNvSpPr txBox="1"/>
          <p:nvPr/>
        </p:nvSpPr>
        <p:spPr>
          <a:xfrm>
            <a:off x="4572000" y="3611880"/>
            <a:ext cx="3017520" cy="685800"/>
          </a:xfrm>
          <a:prstGeom prst="rect">
            <a:avLst/>
          </a:prstGeom>
          <a:noFill/>
          <a:ln/>
        </p:spPr>
        <p:txBody>
          <a:bodyPr wrap="square" lIns="0" tIns="0" rIns="0" bIns="0" rtlCol="0" anchor="ctr"/>
          <a:lstStyle/>
          <a:p>
            <a:pPr indent="0" marL="0">
              <a:spcAft>
                <a:spcPts val="400"/>
              </a:spcAft>
              <a:buNone/>
            </a:pPr>
            <a:r>
              <a:rPr lang="en-US" sz="2200" b="1" dirty="0">
                <a:solidFill>
                  <a:srgbClr val="0A0A0B"/>
                </a:solidFill>
                <a:latin typeface="Inter" pitchFamily="34" charset="0"/>
                <a:ea typeface="Inter" pitchFamily="34" charset="-122"/>
                <a:cs typeface="Inter" pitchFamily="34" charset="-120"/>
              </a:rPr>
              <a:t>Extension 1</a:t>
            </a:r>
            <a:endParaRPr lang="en-US" sz="2200" dirty="0"/>
          </a:p>
        </p:txBody>
      </p:sp>
      <p:sp>
        <p:nvSpPr>
          <p:cNvPr id="12" name="Text 9"/>
          <p:cNvSpPr txBox="1"/>
          <p:nvPr/>
        </p:nvSpPr>
        <p:spPr>
          <a:xfrm>
            <a:off x="4572000" y="4526280"/>
            <a:ext cx="3017520" cy="1097280"/>
          </a:xfrm>
          <a:prstGeom prst="rect">
            <a:avLst/>
          </a:prstGeom>
          <a:noFill/>
          <a:ln/>
        </p:spPr>
        <p:txBody>
          <a:bodyPr wrap="square" lIns="0" tIns="0" rIns="0" bIns="0" rtlCol="0" anchor="ctr"/>
          <a:lstStyle/>
          <a:p>
            <a:pPr indent="0" marL="0">
              <a:spcAft>
                <a:spcPts val="400"/>
              </a:spcAft>
              <a:buNone/>
            </a:pPr>
            <a:r>
              <a:rPr lang="en-US" sz="2000" dirty="0">
                <a:solidFill>
                  <a:srgbClr val="18181B"/>
                </a:solidFill>
                <a:latin typeface="Inter" pitchFamily="34" charset="0"/>
                <a:ea typeface="Inter" pitchFamily="34" charset="-122"/>
                <a:cs typeface="Inter" pitchFamily="34" charset="-120"/>
              </a:rPr>
              <a:t>Add an explicit update notification.</a:t>
            </a:r>
            <a:endParaRPr lang="en-US" sz="2000" dirty="0"/>
          </a:p>
        </p:txBody>
      </p:sp>
      <p:sp>
        <p:nvSpPr>
          <p:cNvPr id="13" name="Shape 10"/>
          <p:cNvSpPr/>
          <p:nvPr/>
        </p:nvSpPr>
        <p:spPr>
          <a:xfrm>
            <a:off x="8092440" y="2770632"/>
            <a:ext cx="3474720" cy="3063240"/>
          </a:xfrm>
          <a:prstGeom prst="roundRect">
            <a:avLst>
              <a:gd name="adj" fmla="val 4478"/>
            </a:avLst>
          </a:prstGeom>
          <a:solidFill>
            <a:srgbClr val="FFFFFF"/>
          </a:solidFill>
          <a:ln w="8890">
            <a:solidFill>
              <a:srgbClr val="E7E7EA"/>
            </a:solidFill>
            <a:prstDash val="solid"/>
          </a:ln>
        </p:spPr>
      </p:sp>
      <p:sp>
        <p:nvSpPr>
          <p:cNvPr id="14" name="Text 11"/>
          <p:cNvSpPr txBox="1"/>
          <p:nvPr/>
        </p:nvSpPr>
        <p:spPr>
          <a:xfrm>
            <a:off x="8321040" y="3008376"/>
            <a:ext cx="3017520" cy="457200"/>
          </a:xfrm>
          <a:prstGeom prst="rect">
            <a:avLst/>
          </a:prstGeom>
          <a:noFill/>
          <a:ln/>
        </p:spPr>
        <p:txBody>
          <a:bodyPr wrap="square" lIns="0" tIns="0" rIns="0" bIns="0" rtlCol="0" anchor="ctr"/>
          <a:lstStyle/>
          <a:p>
            <a:pPr indent="0" marL="0">
              <a:spcAft>
                <a:spcPts val="400"/>
              </a:spcAft>
              <a:buNone/>
            </a:pPr>
            <a:r>
              <a:rPr lang="en-US" sz="2800" b="1" dirty="0">
                <a:solidFill>
                  <a:srgbClr val="C20E1C"/>
                </a:solidFill>
                <a:latin typeface="JetBrains Mono" pitchFamily="34" charset="0"/>
                <a:ea typeface="JetBrains Mono" pitchFamily="34" charset="-122"/>
                <a:cs typeface="JetBrains Mono" pitchFamily="34" charset="-120"/>
              </a:rPr>
              <a:t>03</a:t>
            </a:r>
            <a:endParaRPr lang="en-US" sz="2800" dirty="0"/>
          </a:p>
        </p:txBody>
      </p:sp>
      <p:sp>
        <p:nvSpPr>
          <p:cNvPr id="15" name="Text 12"/>
          <p:cNvSpPr txBox="1"/>
          <p:nvPr/>
        </p:nvSpPr>
        <p:spPr>
          <a:xfrm>
            <a:off x="8321040" y="3611880"/>
            <a:ext cx="3017520" cy="685800"/>
          </a:xfrm>
          <a:prstGeom prst="rect">
            <a:avLst/>
          </a:prstGeom>
          <a:noFill/>
          <a:ln/>
        </p:spPr>
        <p:txBody>
          <a:bodyPr wrap="square" lIns="0" tIns="0" rIns="0" bIns="0" rtlCol="0" anchor="ctr"/>
          <a:lstStyle/>
          <a:p>
            <a:pPr indent="0" marL="0">
              <a:spcAft>
                <a:spcPts val="400"/>
              </a:spcAft>
              <a:buNone/>
            </a:pPr>
            <a:r>
              <a:rPr lang="en-US" sz="2200" b="1" dirty="0">
                <a:solidFill>
                  <a:srgbClr val="0A0A0B"/>
                </a:solidFill>
                <a:latin typeface="Inter" pitchFamily="34" charset="0"/>
                <a:ea typeface="Inter" pitchFamily="34" charset="-122"/>
                <a:cs typeface="Inter" pitchFamily="34" charset="-120"/>
              </a:rPr>
              <a:t>Extension 2</a:t>
            </a:r>
            <a:endParaRPr lang="en-US" sz="2200" dirty="0"/>
          </a:p>
        </p:txBody>
      </p:sp>
      <p:sp>
        <p:nvSpPr>
          <p:cNvPr id="16" name="Text 13"/>
          <p:cNvSpPr txBox="1"/>
          <p:nvPr/>
        </p:nvSpPr>
        <p:spPr>
          <a:xfrm>
            <a:off x="8321040" y="4526280"/>
            <a:ext cx="3017520" cy="1097280"/>
          </a:xfrm>
          <a:prstGeom prst="rect">
            <a:avLst/>
          </a:prstGeom>
          <a:noFill/>
          <a:ln/>
        </p:spPr>
        <p:txBody>
          <a:bodyPr wrap="square" lIns="0" tIns="0" rIns="0" bIns="0" rtlCol="0" anchor="ctr"/>
          <a:lstStyle/>
          <a:p>
            <a:pPr indent="0" marL="0">
              <a:spcAft>
                <a:spcPts val="400"/>
              </a:spcAft>
              <a:buNone/>
            </a:pPr>
            <a:r>
              <a:rPr lang="en-US" sz="2000" dirty="0">
                <a:solidFill>
                  <a:srgbClr val="18181B"/>
                </a:solidFill>
                <a:latin typeface="Inter" pitchFamily="34" charset="0"/>
                <a:ea typeface="Inter" pitchFamily="34" charset="-122"/>
                <a:cs typeface="Inter" pitchFamily="34" charset="-120"/>
              </a:rPr>
              <a:t>Compare installed behaviour on two devices.</a:t>
            </a:r>
            <a:endParaRPr lang="en-US" sz="2000" dirty="0"/>
          </a:p>
        </p:txBody>
      </p:sp>
      <p:sp>
        <p:nvSpPr>
          <p:cNvPr id="17" name="Text 14"/>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Free neighbourhood AI learning</a:t>
            </a:r>
            <a:endParaRPr lang="en-US" sz="1300" dirty="0"/>
          </a:p>
        </p:txBody>
      </p:sp>
      <p:sp>
        <p:nvSpPr>
          <p:cNvPr id="18" name="Text 15"/>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15 / 17</a:t>
            </a:r>
            <a:endParaRPr lang="en-US" sz="10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0A0A0B"/>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dark.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FF5163"/>
                </a:solidFill>
                <a:latin typeface="JetBrains Mono" pitchFamily="34" charset="0"/>
                <a:ea typeface="JetBrains Mono" pitchFamily="34" charset="-122"/>
                <a:cs typeface="JetBrains Mono" pitchFamily="34" charset="-120"/>
              </a:rPr>
              <a:t>MODULE 05 / BUILD TOGETHER</a:t>
            </a:r>
            <a:endParaRPr lang="en-US" sz="1100" dirty="0"/>
          </a:p>
        </p:txBody>
      </p:sp>
      <p:sp>
        <p:nvSpPr>
          <p:cNvPr id="4" name="Text 1"/>
          <p:cNvSpPr txBox="1"/>
          <p:nvPr/>
        </p:nvSpPr>
        <p:spPr>
          <a:xfrm>
            <a:off x="594360" y="1600200"/>
            <a:ext cx="10515600" cy="1828800"/>
          </a:xfrm>
          <a:prstGeom prst="rect">
            <a:avLst/>
          </a:prstGeom>
          <a:noFill/>
          <a:ln/>
        </p:spPr>
        <p:txBody>
          <a:bodyPr wrap="square" lIns="0" tIns="0" rIns="0" bIns="0" rtlCol="0" anchor="ctr"/>
          <a:lstStyle/>
          <a:p>
            <a:pPr indent="0" marL="0">
              <a:spcAft>
                <a:spcPts val="400"/>
              </a:spcAft>
              <a:buNone/>
            </a:pPr>
            <a:r>
              <a:rPr lang="en-US" sz="5400" b="1" dirty="0">
                <a:solidFill>
                  <a:srgbClr val="FFFFFF"/>
                </a:solidFill>
                <a:latin typeface="Inter" pitchFamily="34" charset="0"/>
                <a:ea typeface="Inter" pitchFamily="34" charset="-122"/>
                <a:cs typeface="Inter" pitchFamily="34" charset="-120"/>
              </a:rPr>
              <a:t>Keep the result. Keep the evidence.</a:t>
            </a:r>
            <a:endParaRPr lang="en-US" sz="5400" dirty="0"/>
          </a:p>
        </p:txBody>
      </p:sp>
      <p:sp>
        <p:nvSpPr>
          <p:cNvPr id="5" name="Text 2"/>
          <p:cNvSpPr txBox="1"/>
          <p:nvPr/>
        </p:nvSpPr>
        <p:spPr>
          <a:xfrm>
            <a:off x="640080" y="3794760"/>
            <a:ext cx="9784080" cy="914400"/>
          </a:xfrm>
          <a:prstGeom prst="rect">
            <a:avLst/>
          </a:prstGeom>
          <a:noFill/>
          <a:ln/>
        </p:spPr>
        <p:txBody>
          <a:bodyPr wrap="square" lIns="0" tIns="0" rIns="0" bIns="0" rtlCol="0" anchor="ctr"/>
          <a:lstStyle/>
          <a:p>
            <a:pPr indent="0" marL="0">
              <a:spcAft>
                <a:spcPts val="400"/>
              </a:spcAft>
              <a:buNone/>
            </a:pPr>
            <a:r>
              <a:rPr lang="en-US" sz="2700" dirty="0">
                <a:solidFill>
                  <a:srgbClr val="D4D4D8"/>
                </a:solidFill>
                <a:latin typeface="Inter" pitchFamily="34" charset="0"/>
                <a:ea typeface="Inter" pitchFamily="34" charset="-122"/>
                <a:cs typeface="Inter" pitchFamily="34" charset="-120"/>
              </a:rPr>
              <a:t>Make an installable webapp, then verify its offline behaviour.</a:t>
            </a:r>
            <a:endParaRPr lang="en-US" sz="2700" dirty="0"/>
          </a:p>
        </p:txBody>
      </p:sp>
      <p:sp>
        <p:nvSpPr>
          <p:cNvPr id="6" name="Shape 3"/>
          <p:cNvSpPr/>
          <p:nvPr/>
        </p:nvSpPr>
        <p:spPr>
          <a:xfrm>
            <a:off x="640080" y="5166360"/>
            <a:ext cx="3474720" cy="594360"/>
          </a:xfrm>
          <a:prstGeom prst="roundRect">
            <a:avLst>
              <a:gd name="adj" fmla="val 23077"/>
            </a:avLst>
          </a:prstGeom>
          <a:solidFill>
            <a:srgbClr val="242428"/>
          </a:solidFill>
          <a:ln w="8890">
            <a:solidFill>
              <a:srgbClr val="242428"/>
            </a:solidFill>
            <a:prstDash val="solid"/>
          </a:ln>
        </p:spPr>
      </p:sp>
      <p:sp>
        <p:nvSpPr>
          <p:cNvPr id="7" name="Text 4"/>
          <p:cNvSpPr txBox="1"/>
          <p:nvPr/>
        </p:nvSpPr>
        <p:spPr>
          <a:xfrm>
            <a:off x="822960" y="5312664"/>
            <a:ext cx="3063240" cy="365760"/>
          </a:xfrm>
          <a:prstGeom prst="rect">
            <a:avLst/>
          </a:prstGeom>
          <a:noFill/>
          <a:ln/>
        </p:spPr>
        <p:txBody>
          <a:bodyPr wrap="square" lIns="0" tIns="0" rIns="0" bIns="0" rtlCol="0" anchor="ctr"/>
          <a:lstStyle/>
          <a:p>
            <a:pPr indent="0" marL="0">
              <a:spcAft>
                <a:spcPts val="400"/>
              </a:spcAft>
              <a:buNone/>
            </a:pPr>
            <a:r>
              <a:rPr lang="en-US" sz="1600" dirty="0">
                <a:solidFill>
                  <a:srgbClr val="FFFFFF"/>
                </a:solidFill>
                <a:latin typeface="Inter" pitchFamily="34" charset="0"/>
                <a:ea typeface="Inter" pitchFamily="34" charset="-122"/>
                <a:cs typeface="Inter" pitchFamily="34" charset="-120"/>
              </a:rPr>
              <a:t>Save your files</a:t>
            </a:r>
            <a:endParaRPr lang="en-US" sz="1600" dirty="0"/>
          </a:p>
        </p:txBody>
      </p:sp>
      <p:sp>
        <p:nvSpPr>
          <p:cNvPr id="8" name="Shape 5"/>
          <p:cNvSpPr/>
          <p:nvPr/>
        </p:nvSpPr>
        <p:spPr>
          <a:xfrm>
            <a:off x="4343400" y="5166360"/>
            <a:ext cx="3474720" cy="594360"/>
          </a:xfrm>
          <a:prstGeom prst="roundRect">
            <a:avLst>
              <a:gd name="adj" fmla="val 23077"/>
            </a:avLst>
          </a:prstGeom>
          <a:solidFill>
            <a:srgbClr val="242428"/>
          </a:solidFill>
          <a:ln w="8890">
            <a:solidFill>
              <a:srgbClr val="242428"/>
            </a:solidFill>
            <a:prstDash val="solid"/>
          </a:ln>
        </p:spPr>
      </p:sp>
      <p:sp>
        <p:nvSpPr>
          <p:cNvPr id="9" name="Text 6"/>
          <p:cNvSpPr txBox="1"/>
          <p:nvPr/>
        </p:nvSpPr>
        <p:spPr>
          <a:xfrm>
            <a:off x="4526280" y="5312664"/>
            <a:ext cx="3063240" cy="365760"/>
          </a:xfrm>
          <a:prstGeom prst="rect">
            <a:avLst/>
          </a:prstGeom>
          <a:noFill/>
          <a:ln/>
        </p:spPr>
        <p:txBody>
          <a:bodyPr wrap="square" lIns="0" tIns="0" rIns="0" bIns="0" rtlCol="0" anchor="ctr"/>
          <a:lstStyle/>
          <a:p>
            <a:pPr indent="0" marL="0">
              <a:spcAft>
                <a:spcPts val="400"/>
              </a:spcAft>
              <a:buNone/>
            </a:pPr>
            <a:r>
              <a:rPr lang="en-US" sz="1600" dirty="0">
                <a:solidFill>
                  <a:srgbClr val="FFFFFF"/>
                </a:solidFill>
                <a:latin typeface="Inter" pitchFamily="34" charset="0"/>
                <a:ea typeface="Inter" pitchFamily="34" charset="-122"/>
                <a:cs typeface="Inter" pitchFamily="34" charset="-120"/>
              </a:rPr>
              <a:t>Save your prompt</a:t>
            </a:r>
            <a:endParaRPr lang="en-US" sz="1600" dirty="0"/>
          </a:p>
        </p:txBody>
      </p:sp>
      <p:sp>
        <p:nvSpPr>
          <p:cNvPr id="10" name="Shape 7"/>
          <p:cNvSpPr/>
          <p:nvPr/>
        </p:nvSpPr>
        <p:spPr>
          <a:xfrm>
            <a:off x="8046720" y="5166360"/>
            <a:ext cx="3474720" cy="594360"/>
          </a:xfrm>
          <a:prstGeom prst="roundRect">
            <a:avLst>
              <a:gd name="adj" fmla="val 23077"/>
            </a:avLst>
          </a:prstGeom>
          <a:solidFill>
            <a:srgbClr val="242428"/>
          </a:solidFill>
          <a:ln w="8890">
            <a:solidFill>
              <a:srgbClr val="242428"/>
            </a:solidFill>
            <a:prstDash val="solid"/>
          </a:ln>
        </p:spPr>
      </p:sp>
      <p:sp>
        <p:nvSpPr>
          <p:cNvPr id="11" name="Text 8"/>
          <p:cNvSpPr txBox="1"/>
          <p:nvPr/>
        </p:nvSpPr>
        <p:spPr>
          <a:xfrm>
            <a:off x="8229600" y="5312664"/>
            <a:ext cx="3063240" cy="365760"/>
          </a:xfrm>
          <a:prstGeom prst="rect">
            <a:avLst/>
          </a:prstGeom>
          <a:noFill/>
          <a:ln/>
        </p:spPr>
        <p:txBody>
          <a:bodyPr wrap="square" lIns="0" tIns="0" rIns="0" bIns="0" rtlCol="0" anchor="ctr"/>
          <a:lstStyle/>
          <a:p>
            <a:pPr indent="0" marL="0">
              <a:spcAft>
                <a:spcPts val="400"/>
              </a:spcAft>
              <a:buNone/>
            </a:pPr>
            <a:r>
              <a:rPr lang="en-US" sz="1600" dirty="0">
                <a:solidFill>
                  <a:srgbClr val="FFFFFF"/>
                </a:solidFill>
                <a:latin typeface="Inter" pitchFamily="34" charset="0"/>
                <a:ea typeface="Inter" pitchFamily="34" charset="-122"/>
                <a:cs typeface="Inter" pitchFamily="34" charset="-120"/>
              </a:rPr>
              <a:t>Name the next change</a:t>
            </a:r>
            <a:endParaRPr lang="en-US" sz="1600" dirty="0"/>
          </a:p>
        </p:txBody>
      </p:sp>
      <p:sp>
        <p:nvSpPr>
          <p:cNvPr id="12" name="Text 9"/>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B4B4BC"/>
                </a:solidFill>
                <a:latin typeface="Inter" pitchFamily="34" charset="0"/>
                <a:ea typeface="Inter" pitchFamily="34" charset="-122"/>
                <a:cs typeface="Inter" pitchFamily="34" charset="-120"/>
              </a:rPr>
              <a:t>Free neighbourhood AI learning</a:t>
            </a:r>
            <a:endParaRPr lang="en-US" sz="1300" dirty="0"/>
          </a:p>
        </p:txBody>
      </p:sp>
      <p:sp>
        <p:nvSpPr>
          <p:cNvPr id="13" name="Text 10"/>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B4B4BC"/>
                </a:solidFill>
                <a:latin typeface="JetBrains Mono" pitchFamily="34" charset="0"/>
                <a:ea typeface="JetBrains Mono" pitchFamily="34" charset="-122"/>
                <a:cs typeface="JetBrains Mono" pitchFamily="34" charset="-120"/>
              </a:rPr>
              <a:t>16 / 17</a:t>
            </a:r>
            <a:endParaRPr lang="en-US" sz="10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MODULE 05 / BUILD TOGETHER</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Sources you can check.</a:t>
            </a:r>
            <a:endParaRPr lang="en-US" sz="3700" dirty="0"/>
          </a:p>
        </p:txBody>
      </p:sp>
      <p:sp>
        <p:nvSpPr>
          <p:cNvPr id="5" name="Shape 2"/>
          <p:cNvSpPr/>
          <p:nvPr/>
        </p:nvSpPr>
        <p:spPr>
          <a:xfrm>
            <a:off x="594360" y="2770632"/>
            <a:ext cx="5349240" cy="3063240"/>
          </a:xfrm>
          <a:prstGeom prst="roundRect">
            <a:avLst>
              <a:gd name="adj" fmla="val 4478"/>
            </a:avLst>
          </a:prstGeom>
          <a:solidFill>
            <a:srgbClr val="FFFFFF"/>
          </a:solidFill>
          <a:ln w="8890">
            <a:solidFill>
              <a:srgbClr val="E7E7EA"/>
            </a:solidFill>
            <a:prstDash val="solid"/>
          </a:ln>
        </p:spPr>
      </p:sp>
      <p:sp>
        <p:nvSpPr>
          <p:cNvPr id="6" name="Text 3"/>
          <p:cNvSpPr txBox="1"/>
          <p:nvPr/>
        </p:nvSpPr>
        <p:spPr>
          <a:xfrm>
            <a:off x="822960" y="3008376"/>
            <a:ext cx="4892040" cy="457200"/>
          </a:xfrm>
          <a:prstGeom prst="rect">
            <a:avLst/>
          </a:prstGeom>
          <a:noFill/>
          <a:ln/>
        </p:spPr>
        <p:txBody>
          <a:bodyPr wrap="square" lIns="0" tIns="0" rIns="0" bIns="0" rtlCol="0" anchor="ctr"/>
          <a:lstStyle/>
          <a:p>
            <a:pPr indent="0" marL="0">
              <a:spcAft>
                <a:spcPts val="400"/>
              </a:spcAft>
              <a:buNone/>
            </a:pPr>
            <a:r>
              <a:rPr lang="en-US" sz="2800" b="1" dirty="0">
                <a:solidFill>
                  <a:srgbClr val="C20E1C"/>
                </a:solidFill>
                <a:latin typeface="JetBrains Mono" pitchFamily="34" charset="0"/>
                <a:ea typeface="JetBrains Mono" pitchFamily="34" charset="-122"/>
                <a:cs typeface="JetBrains Mono" pitchFamily="34" charset="-120"/>
              </a:rPr>
              <a:t>01</a:t>
            </a:r>
            <a:endParaRPr lang="en-US" sz="2800" dirty="0"/>
          </a:p>
        </p:txBody>
      </p:sp>
      <p:sp>
        <p:nvSpPr>
          <p:cNvPr id="7" name="Text 4"/>
          <p:cNvSpPr txBox="1"/>
          <p:nvPr/>
        </p:nvSpPr>
        <p:spPr>
          <a:xfrm>
            <a:off x="822960" y="3611880"/>
            <a:ext cx="4892040" cy="685800"/>
          </a:xfrm>
          <a:prstGeom prst="rect">
            <a:avLst/>
          </a:prstGeom>
          <a:noFill/>
          <a:ln/>
        </p:spPr>
        <p:txBody>
          <a:bodyPr wrap="square" lIns="0" tIns="0" rIns="0" bIns="0" rtlCol="0" anchor="ctr"/>
          <a:lstStyle/>
          <a:p>
            <a:pPr indent="0" marL="0">
              <a:spcAft>
                <a:spcPts val="400"/>
              </a:spcAft>
              <a:buNone/>
            </a:pPr>
            <a:r>
              <a:rPr lang="en-US" sz="2200" b="1" dirty="0">
                <a:solidFill>
                  <a:srgbClr val="0A0A0B"/>
                </a:solidFill>
                <a:latin typeface="Inter" pitchFamily="34" charset="0"/>
                <a:ea typeface="Inter" pitchFamily="34" charset="-122"/>
                <a:cs typeface="Inter" pitchFamily="34" charset="-120"/>
              </a:rPr>
              <a:t>MDN</a:t>
            </a:r>
            <a:endParaRPr lang="en-US" sz="2200" dirty="0"/>
          </a:p>
        </p:txBody>
      </p:sp>
      <p:sp>
        <p:nvSpPr>
          <p:cNvPr id="8" name="Text 5"/>
          <p:cNvSpPr txBox="1"/>
          <p:nvPr/>
        </p:nvSpPr>
        <p:spPr>
          <a:xfrm>
            <a:off x="822960" y="4526280"/>
            <a:ext cx="4892040" cy="1097280"/>
          </a:xfrm>
          <a:prstGeom prst="rect">
            <a:avLst/>
          </a:prstGeom>
          <a:noFill/>
          <a:ln/>
        </p:spPr>
        <p:txBody>
          <a:bodyPr wrap="square" lIns="0" tIns="0" rIns="0" bIns="0" rtlCol="0" anchor="ctr"/>
          <a:lstStyle/>
          <a:p>
            <a:pPr indent="0" marL="0">
              <a:spcAft>
                <a:spcPts val="400"/>
              </a:spcAft>
              <a:buNone/>
            </a:pPr>
            <a:r>
              <a:rPr lang="en-US" sz="2000" dirty="0">
                <a:solidFill>
                  <a:srgbClr val="18181B"/>
                </a:solidFill>
                <a:latin typeface="Inter" pitchFamily="34" charset="0"/>
                <a:ea typeface="Inter" pitchFamily="34" charset="-122"/>
                <a:cs typeface="Inter" pitchFamily="34" charset="-120"/>
              </a:rPr>
              <a:t>Making PWAs installable</a:t>
            </a:r>
            <a:endParaRPr lang="en-US" sz="2000" dirty="0"/>
          </a:p>
        </p:txBody>
      </p:sp>
      <p:sp>
        <p:nvSpPr>
          <p:cNvPr id="9" name="Shape 6"/>
          <p:cNvSpPr/>
          <p:nvPr/>
        </p:nvSpPr>
        <p:spPr>
          <a:xfrm>
            <a:off x="6217920" y="2770632"/>
            <a:ext cx="5349240" cy="3063240"/>
          </a:xfrm>
          <a:prstGeom prst="roundRect">
            <a:avLst>
              <a:gd name="adj" fmla="val 4478"/>
            </a:avLst>
          </a:prstGeom>
          <a:solidFill>
            <a:srgbClr val="FFFFFF"/>
          </a:solidFill>
          <a:ln w="8890">
            <a:solidFill>
              <a:srgbClr val="E7E7EA"/>
            </a:solidFill>
            <a:prstDash val="solid"/>
          </a:ln>
        </p:spPr>
      </p:sp>
      <p:sp>
        <p:nvSpPr>
          <p:cNvPr id="10" name="Text 7"/>
          <p:cNvSpPr txBox="1"/>
          <p:nvPr/>
        </p:nvSpPr>
        <p:spPr>
          <a:xfrm>
            <a:off x="6446520" y="3008376"/>
            <a:ext cx="4892040" cy="457200"/>
          </a:xfrm>
          <a:prstGeom prst="rect">
            <a:avLst/>
          </a:prstGeom>
          <a:noFill/>
          <a:ln/>
        </p:spPr>
        <p:txBody>
          <a:bodyPr wrap="square" lIns="0" tIns="0" rIns="0" bIns="0" rtlCol="0" anchor="ctr"/>
          <a:lstStyle/>
          <a:p>
            <a:pPr indent="0" marL="0">
              <a:spcAft>
                <a:spcPts val="400"/>
              </a:spcAft>
              <a:buNone/>
            </a:pPr>
            <a:r>
              <a:rPr lang="en-US" sz="2800" b="1" dirty="0">
                <a:solidFill>
                  <a:srgbClr val="C20E1C"/>
                </a:solidFill>
                <a:latin typeface="JetBrains Mono" pitchFamily="34" charset="0"/>
                <a:ea typeface="JetBrains Mono" pitchFamily="34" charset="-122"/>
                <a:cs typeface="JetBrains Mono" pitchFamily="34" charset="-120"/>
              </a:rPr>
              <a:t>02</a:t>
            </a:r>
            <a:endParaRPr lang="en-US" sz="2800" dirty="0"/>
          </a:p>
        </p:txBody>
      </p:sp>
      <p:sp>
        <p:nvSpPr>
          <p:cNvPr id="11" name="Text 8"/>
          <p:cNvSpPr txBox="1"/>
          <p:nvPr/>
        </p:nvSpPr>
        <p:spPr>
          <a:xfrm>
            <a:off x="6446520" y="3611880"/>
            <a:ext cx="4892040" cy="685800"/>
          </a:xfrm>
          <a:prstGeom prst="rect">
            <a:avLst/>
          </a:prstGeom>
          <a:noFill/>
          <a:ln/>
        </p:spPr>
        <p:txBody>
          <a:bodyPr wrap="square" lIns="0" tIns="0" rIns="0" bIns="0" rtlCol="0" anchor="ctr"/>
          <a:lstStyle/>
          <a:p>
            <a:pPr indent="0" marL="0">
              <a:spcAft>
                <a:spcPts val="400"/>
              </a:spcAft>
              <a:buNone/>
            </a:pPr>
            <a:r>
              <a:rPr lang="en-US" sz="2200" b="1" dirty="0">
                <a:solidFill>
                  <a:srgbClr val="0A0A0B"/>
                </a:solidFill>
                <a:latin typeface="Inter" pitchFamily="34" charset="0"/>
                <a:ea typeface="Inter" pitchFamily="34" charset="-122"/>
                <a:cs typeface="Inter" pitchFamily="34" charset="-120"/>
              </a:rPr>
              <a:t>MDN</a:t>
            </a:r>
            <a:endParaRPr lang="en-US" sz="2200" dirty="0"/>
          </a:p>
        </p:txBody>
      </p:sp>
      <p:sp>
        <p:nvSpPr>
          <p:cNvPr id="12" name="Text 9"/>
          <p:cNvSpPr txBox="1"/>
          <p:nvPr/>
        </p:nvSpPr>
        <p:spPr>
          <a:xfrm>
            <a:off x="6446520" y="4526280"/>
            <a:ext cx="4892040" cy="1097280"/>
          </a:xfrm>
          <a:prstGeom prst="rect">
            <a:avLst/>
          </a:prstGeom>
          <a:noFill/>
          <a:ln/>
        </p:spPr>
        <p:txBody>
          <a:bodyPr wrap="square" lIns="0" tIns="0" rIns="0" bIns="0" rtlCol="0" anchor="ctr"/>
          <a:lstStyle/>
          <a:p>
            <a:pPr indent="0" marL="0">
              <a:spcAft>
                <a:spcPts val="400"/>
              </a:spcAft>
              <a:buNone/>
            </a:pPr>
            <a:r>
              <a:rPr lang="en-US" sz="2000" dirty="0">
                <a:solidFill>
                  <a:srgbClr val="18181B"/>
                </a:solidFill>
                <a:latin typeface="Inter" pitchFamily="34" charset="0"/>
                <a:ea typeface="Inter" pitchFamily="34" charset="-122"/>
                <a:cs typeface="Inter" pitchFamily="34" charset="-120"/>
              </a:rPr>
              <a:t>Service workers tutorial</a:t>
            </a:r>
            <a:endParaRPr lang="en-US" sz="2000" dirty="0"/>
          </a:p>
        </p:txBody>
      </p:sp>
      <p:sp>
        <p:nvSpPr>
          <p:cNvPr id="13" name="Text 10"/>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Free neighbourhood AI learning</a:t>
            </a:r>
            <a:endParaRPr lang="en-US" sz="1300" dirty="0"/>
          </a:p>
        </p:txBody>
      </p:sp>
      <p:sp>
        <p:nvSpPr>
          <p:cNvPr id="14" name="Text 11"/>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17 / 17</a:t>
            </a:r>
            <a:endParaRPr lang="en-US" sz="10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Inter"/>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Inter"/>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17</Slides>
  <Notes>17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vector>
  </TitlesOfParts>
  <Company>Neighbourhood learning community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Put your webapp on a home screen.</dc:title>
  <dc:subject>Original neighbourhood AI Builder Path</dc:subject>
  <dc:creator>@iamsajaldubey</dc:creator>
  <cp:lastModifiedBy>@iamsajaldubey</cp:lastModifiedBy>
  <cp:revision>1</cp:revision>
  <dcterms:created xsi:type="dcterms:W3CDTF">2026-10-08T17:43:43Z</dcterms:created>
  <dcterms:modified xsi:type="dcterms:W3CDTF">2026-10-08T17:43:43Z</dcterms:modified>
</cp:coreProperties>
</file>