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 fictional neighbourhood has three events. Residents need to see what, when and where, then use a clear contact link. You will build a real browser page from an approved data sheet.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Create a responsive, accessible event page and explain its HTML structure.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a teaching simulation, not live model output. Open the lab companion for interactive controls.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Read swap-events.csv and choose one visitor question: which event can I attend this weekend? Write the required information and one primary action.
Your brief names the visitor and an observable success action.
Use only the fictional supplied events.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Ask for one index.html with header, main, three event cards and footer. Save the code as UTF-8 and open it in a browser.
All three records appear without invented details.
Check that the file extension is .html rather than .html.txt.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Find the h1, event headings, links and media query. Explain which section contains content and which contains styling.
You can edit one event title without asking AI.
Use browser developer tools to inspect the rendered element.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a single-column layout on narrow screens, visible focus styles and comfortable tap targets. Test at 320px and 390px.
No horizontal overflow or clipped event title appears.
Do not hide overflow to conceal content that is too wide.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Use keyboard Tab to reach the contact link, check its destination and test the page with a long event name.
The action works and focus remains visible.
A button with no behavior is not a working signup.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Save a screenshot, the source file and a short note about what the page does and does not do.
A partner can open the file and identify the primary action.
This first version has no backend or real booking system.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Self-reported checks. Verify the artifact before marking it complete.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The saved page and evidence that it works.
The website must exist as a working file, not just a description.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Answer: Responsive spacing between cards.
CSS changes presentation; the event facts and semantic structure belong in HTML.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Open the companion link for one-click copying. Adapt placeholders to your own project.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Change the visitor job to finding a repair session. Add a FAQ and one accessibility improvement without copying the original prompt.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minutes
References:
MDN: Your first website https://developer.mozilla.org/en-US/docs/Learn_web_development/Getting_started/Your_first_website
References:
MDN: Your first website
https://developer.mozilla.org/en-US/docs/Learn_web_development/Getting_started/Your_first_website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learn.sajaldubey.com/02-build-and-remember/03-first-website/lab.html#project-03-build" TargetMode="External"/><Relationship Id="rId1" Type="http://schemas.openxmlformats.org/officeDocument/2006/relationships/image" Target="../media/image-16-1.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Neighbourhood Swap: your first useful website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Build a small site someone could use to find a repair session or swap event.</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independently</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Try it. Check it. Keep your own evidence.</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18</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The situation and your goal</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Situation</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The fictional neighbourhood has three events. Residents need to see what, when and where, then use a clear contact link. You will build a real browser page from an approved data sheet.</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Keep this artifact</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A three-event website, a written brief and a browser test checklist.</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Understand the mechanism</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HTML carries meaning</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Headings, lists, navigation and buttons tell browsers and assistive tools what content does. A visual div is not automatically an accessible control.</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CSS controls presentation</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Spacing and responsive rules should adapt the same content to different screens. Content should remain readable when the viewport changes or text is enlarged.</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A website is an artifact</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prompt is a request for a file. The deliverable is the saved code that opens in a browser and survives your tests, not a screenshot of a chat answer.</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Explore before you build</a:t>
            </a:r>
            <a:endParaRPr lang="en-US" sz="3700" dirty="0"/>
          </a:p>
        </p:txBody>
      </p:sp>
      <p:sp>
        <p:nvSpPr>
          <p:cNvPr id="5" name="Text 2"/>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6" name="Text 3"/>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18</a:t>
            </a:r>
            <a:endParaRPr lang="en-US" sz="1000" dirty="0"/>
          </a:p>
        </p:txBody>
      </p:sp>
      <p:pic>
        <p:nvPicPr>
          <p:cNvPr id="7" name="Image 1" descr="/private/tmp/neighbourhood-ai-rebuild/Neighbourhood AI Learning Path/shared-assets/scenes/03-motion.gif">    </p:cNvPr>
          <p:cNvPicPr>
            <a:picLocks noChangeAspect="1"/>
          </p:cNvPicPr>
          <p:nvPr/>
        </p:nvPicPr>
        <p:blipFill>
          <a:blip r:embed="rId2"/>
          <a:stretch>
            <a:fillRect/>
          </a:stretch>
        </p:blipFill>
        <p:spPr>
          <a:xfrm>
            <a:off x="4237450" y="2697480"/>
            <a:ext cx="3717100" cy="310896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Define the visitor job</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Read swap-events.csv and choose one visitor question: which event can I attend this weekend? Write the required information and one primary action.</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Your brief names the visitor and an observable success action.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only the fictional supplied events.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the semantic page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Ask for one index.html with header, main, three event cards and footer. Save the code as UTF-8 and open it in a browser.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All three records appear without invented details.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Check that the file extension is .html rather than .html.txt.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Inspect the code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Find the h1, event headings, links and media query. Explain which section contains content and which contains styling.</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You can edit one event title without asking AI.</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Use browser developer tools to inspect the rendered element.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Improve the small screen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a single-column layout on narrow screens, visible focus styles and comfortable tap targets. Test at 320px and 390px.</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No horizontal overflow or clipped event title appears.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Do not hide overflow to conceal content that is too wide.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Test real actions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keyboard Tab to reach the contact link, check its destination and test the page with a long event name.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The action works and focus remains visible.</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A button with no behavior is not a working signup.</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Document and hand off</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a screenshot, the source file and a short note about what the page does and does not do.</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Check: A partner can open the file and identify the primary action.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Hint: This first version has no backend or real booking system.</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goes sideways</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The browser shows code as text</a:t>
            </a:r>
            <a:endParaRPr lang="en-US" sz="1700" dirty="0"/>
          </a:p>
        </p:txBody>
      </p:sp>
      <p:sp>
        <p:nvSpPr>
          <p:cNvPr id="8" name="Text 5"/>
          <p:cNvSpPr txBox="1"/>
          <p:nvPr/>
        </p:nvSpPr>
        <p:spPr>
          <a:xfrm>
            <a:off x="82296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file is saved with the wrong extension or contains markdown fences. Try: Save only the HTML content as index.html.</a:t>
            </a:r>
            <a:endParaRPr lang="en-US" sz="14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It looks good but the link does nothing</a:t>
            </a:r>
            <a:endParaRPr lang="en-US" sz="1700" dirty="0"/>
          </a:p>
        </p:txBody>
      </p:sp>
      <p:sp>
        <p:nvSpPr>
          <p:cNvPr id="12" name="Text 9"/>
          <p:cNvSpPr txBox="1"/>
          <p:nvPr/>
        </p:nvSpPr>
        <p:spPr>
          <a:xfrm>
            <a:off x="457200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The generated page uses a placeholder destination. Try: Replace the placeholder with a real approved contact link or clearly label the demo.</a:t>
            </a:r>
            <a:endParaRPr lang="en-US" sz="14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520440"/>
            <a:ext cx="3017520" cy="685800"/>
          </a:xfrm>
          <a:prstGeom prst="rect">
            <a:avLst/>
          </a:prstGeom>
          <a:noFill/>
          <a:ln/>
        </p:spPr>
        <p:txBody>
          <a:bodyPr wrap="square" lIns="0" tIns="0" rIns="0" bIns="0" rtlCol="0" anchor="ctr"/>
          <a:lstStyle/>
          <a:p>
            <a:pPr indent="0" marL="0">
              <a:spcAft>
                <a:spcPts val="400"/>
              </a:spcAft>
              <a:buNone/>
            </a:pPr>
            <a:r>
              <a:rPr lang="en-US" sz="1700" b="1" dirty="0">
                <a:solidFill>
                  <a:srgbClr val="0A0A0B"/>
                </a:solidFill>
                <a:latin typeface="Inter" pitchFamily="34" charset="0"/>
                <a:ea typeface="Inter" pitchFamily="34" charset="-122"/>
                <a:cs typeface="Inter" pitchFamily="34" charset="-120"/>
              </a:rPr>
              <a:t>Mobile needs sideways scrolling</a:t>
            </a:r>
            <a:endParaRPr lang="en-US" sz="1700" dirty="0"/>
          </a:p>
        </p:txBody>
      </p:sp>
      <p:sp>
        <p:nvSpPr>
          <p:cNvPr id="16" name="Text 13"/>
          <p:cNvSpPr txBox="1"/>
          <p:nvPr/>
        </p:nvSpPr>
        <p:spPr>
          <a:xfrm>
            <a:off x="8321040" y="4434840"/>
            <a:ext cx="3017520" cy="1353312"/>
          </a:xfrm>
          <a:prstGeom prst="rect">
            <a:avLst/>
          </a:prstGeom>
          <a:noFill/>
          <a:ln/>
        </p:spPr>
        <p:txBody>
          <a:bodyPr wrap="square" lIns="0" tIns="0" rIns="0" bIns="0" rtlCol="0" anchor="ctr"/>
          <a:lstStyle/>
          <a:p>
            <a:pPr indent="0" marL="0">
              <a:spcAft>
                <a:spcPts val="400"/>
              </a:spcAft>
              <a:buNone/>
            </a:pPr>
            <a:r>
              <a:rPr lang="en-US" sz="1400" dirty="0">
                <a:solidFill>
                  <a:srgbClr val="18181B"/>
                </a:solidFill>
                <a:latin typeface="Inter" pitchFamily="34" charset="0"/>
                <a:ea typeface="Inter" pitchFamily="34" charset="-122"/>
                <a:cs typeface="Inter" pitchFamily="34" charset="-120"/>
              </a:rPr>
              <a:t>A fixed-width element exceeds the viewport. Try: Use responsive widths and inspect the actual overflowing element.</a:t>
            </a:r>
            <a:endParaRPr lang="en-US" sz="14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Three approved events are displayed accurately.</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Semantic headings and a main region are present.</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Keyboard focus and contact link work.</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Review your evidence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320px and 390px layouts stay readable.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You can change content directly in the source.</a:t>
            </a:r>
            <a:endParaRPr lang="en-US" sz="24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is the real deliverable?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screenshot of an AI answer.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The saved page and evidence that it works.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longer prompt.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Which change belongs mainly to CSS?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Event date.</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Meaning of the page heading.</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Responsive spacing between cards.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Explain your choice before checking the facilitator notes.</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with a clear contract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a single-file responsive Neighbourhood Swap website from this fictional dataset: Repair Cafe, Saturday 10:00, community room; Book Swap, Saturday 12:00, reading corner; Seed Exchange, Sunday 11:00, covered courtyard. Use semantic HTML, clear event cards, keyboard-visible focus and a narrow-screen single-column layout. No fake signup backend. Explain where I edit content and how I test the contact action.</a:t>
            </a:r>
            <a:endParaRPr lang="en-US" sz="16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16 / 18</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Create a repair-cafe microsite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All new facts come from your approved brief.</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FAQ answers unknown questions honestly.</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 partner completes the primary action.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PROJECT LAB 03</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Build independently, then teach it back</a:t>
            </a:r>
            <a:endParaRPr lang="en-US" sz="3700" dirty="0"/>
          </a:p>
        </p:txBody>
      </p:sp>
      <p:sp>
        <p:nvSpPr>
          <p:cNvPr id="5" name="Shape 2"/>
          <p:cNvSpPr/>
          <p:nvPr/>
        </p:nvSpPr>
        <p:spPr>
          <a:xfrm>
            <a:off x="594360" y="2743200"/>
            <a:ext cx="5349240" cy="3246120"/>
          </a:xfrm>
          <a:prstGeom prst="roundRect">
            <a:avLst>
              <a:gd name="adj" fmla="val 4225"/>
            </a:avLst>
          </a:prstGeom>
          <a:solidFill>
            <a:srgbClr val="FFFFFF"/>
          </a:solidFill>
          <a:ln w="8890">
            <a:solidFill>
              <a:srgbClr val="E7E7EA"/>
            </a:solidFill>
            <a:prstDash val="solid"/>
          </a:ln>
        </p:spPr>
      </p:sp>
      <p:sp>
        <p:nvSpPr>
          <p:cNvPr id="6" name="Text 3"/>
          <p:cNvSpPr txBox="1"/>
          <p:nvPr/>
        </p:nvSpPr>
        <p:spPr>
          <a:xfrm>
            <a:off x="85039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Your next challenge</a:t>
            </a:r>
            <a:endParaRPr lang="en-US" sz="1700" dirty="0"/>
          </a:p>
        </p:txBody>
      </p:sp>
      <p:sp>
        <p:nvSpPr>
          <p:cNvPr id="7" name="Text 4"/>
          <p:cNvSpPr txBox="1"/>
          <p:nvPr/>
        </p:nvSpPr>
        <p:spPr>
          <a:xfrm>
            <a:off x="85039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Change the visitor job to finding a repair session. Add a FAQ and one accessibility improvement without copying the original prompt.</a:t>
            </a:r>
            <a:endParaRPr lang="en-US" sz="2500" dirty="0"/>
          </a:p>
        </p:txBody>
      </p:sp>
      <p:sp>
        <p:nvSpPr>
          <p:cNvPr id="8" name="Shape 5"/>
          <p:cNvSpPr/>
          <p:nvPr/>
        </p:nvSpPr>
        <p:spPr>
          <a:xfrm>
            <a:off x="6217920" y="2743200"/>
            <a:ext cx="5349240" cy="3246120"/>
          </a:xfrm>
          <a:prstGeom prst="roundRect">
            <a:avLst>
              <a:gd name="adj" fmla="val 4225"/>
            </a:avLst>
          </a:prstGeom>
          <a:solidFill>
            <a:srgbClr val="FEECEC"/>
          </a:solidFill>
          <a:ln w="8890">
            <a:solidFill>
              <a:srgbClr val="E7E7EA"/>
            </a:solidFill>
            <a:prstDash val="solid"/>
          </a:ln>
        </p:spPr>
      </p:sp>
      <p:sp>
        <p:nvSpPr>
          <p:cNvPr id="9" name="Text 6"/>
          <p:cNvSpPr txBox="1"/>
          <p:nvPr/>
        </p:nvSpPr>
        <p:spPr>
          <a:xfrm>
            <a:off x="6473952" y="3017520"/>
            <a:ext cx="4828032" cy="411480"/>
          </a:xfrm>
          <a:prstGeom prst="rect">
            <a:avLst/>
          </a:prstGeom>
          <a:noFill/>
          <a:ln/>
        </p:spPr>
        <p:txBody>
          <a:bodyPr wrap="square" lIns="0" tIns="0" rIns="0" bIns="0" rtlCol="0" anchor="ctr"/>
          <a:lstStyle/>
          <a:p>
            <a:pPr indent="0" marL="0">
              <a:spcAft>
                <a:spcPts val="400"/>
              </a:spcAft>
              <a:buNone/>
            </a:pPr>
            <a:r>
              <a:rPr lang="en-US" sz="1700" b="1" dirty="0">
                <a:solidFill>
                  <a:srgbClr val="C20E1C"/>
                </a:solidFill>
                <a:latin typeface="JetBrains Mono" pitchFamily="34" charset="0"/>
                <a:ea typeface="JetBrains Mono" pitchFamily="34" charset="-122"/>
                <a:cs typeface="JetBrains Mono" pitchFamily="34" charset="-120"/>
              </a:rPr>
              <a:t>Explain your decisions</a:t>
            </a:r>
            <a:endParaRPr lang="en-US" sz="1700" dirty="0"/>
          </a:p>
        </p:txBody>
      </p:sp>
      <p:sp>
        <p:nvSpPr>
          <p:cNvPr id="10" name="Text 7"/>
          <p:cNvSpPr txBox="1"/>
          <p:nvPr/>
        </p:nvSpPr>
        <p:spPr>
          <a:xfrm>
            <a:off x="6473952" y="3694176"/>
            <a:ext cx="4791456" cy="1993392"/>
          </a:xfrm>
          <a:prstGeom prst="rect">
            <a:avLst/>
          </a:prstGeom>
          <a:noFill/>
          <a:ln/>
        </p:spPr>
        <p:txBody>
          <a:bodyPr wrap="square" lIns="0" tIns="0" rIns="0" bIns="0" rtlCol="0" anchor="ctr"/>
          <a:lstStyle/>
          <a:p>
            <a:pPr indent="0" marL="0">
              <a:spcAft>
                <a:spcPts val="400"/>
              </a:spcAft>
              <a:buNone/>
            </a:pPr>
            <a:r>
              <a:rPr lang="en-US" sz="2500" dirty="0">
                <a:solidFill>
                  <a:srgbClr val="18181B"/>
                </a:solidFill>
                <a:latin typeface="Inter" pitchFamily="34" charset="0"/>
                <a:ea typeface="Inter" pitchFamily="34" charset="-122"/>
                <a:cs typeface="Inter" pitchFamily="34" charset="-120"/>
              </a:rPr>
              <a:t>Show your artifact, one test that passed, one failure you repaired and one boundary the system respects.</a:t>
            </a:r>
            <a:endParaRPr lang="en-US" sz="2500" dirty="0"/>
          </a:p>
        </p:txBody>
      </p:sp>
      <p:sp>
        <p:nvSpPr>
          <p:cNvPr id="11" name="Text 8"/>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Try it. Check it. Keep your own evidence.</a:t>
            </a:r>
            <a:endParaRPr lang="en-US" sz="1300" dirty="0"/>
          </a:p>
        </p:txBody>
      </p:sp>
      <p:sp>
        <p:nvSpPr>
          <p:cNvPr id="12" name="Text 9"/>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18 / 18</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Neighbourhood Swap: your first useful website | Project lab</dc:title>
  <dc:subject>Original neighbourhood AI Builder Path</dc:subject>
  <dc:creator>@iamsajaldubey</dc:creator>
  <cp:lastModifiedBy>@iamsajaldubey</cp:lastModifiedBy>
  <cp:revision>1</cp:revision>
  <dcterms:created xsi:type="dcterms:W3CDTF">2026-10-08T18:06:52Z</dcterms:created>
  <dcterms:modified xsi:type="dcterms:W3CDTF">2026-10-08T18:06:52Z</dcterms:modified>
</cp:coreProperties>
</file>