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Outcome: Create a reusable planning assistant with clear boundaries. This is a 60-minute in-person laptop session after preflight. No setup-duration guarantee. Core first, extensions second.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No paid custom-assistant feature is required. The facilitator verifies accounts, installed tools and model/host connections before the session. Pair up if setup is incomplete. Do not create accounts or incur costs without understanding the provider terms.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Quick win: Turn three fictional tasks into a simple plan. Aim for a visible result in the first 15 minutes after preflight. Explain that generated code/output is untested until the learner checks it. If tools are unavailable, inspect the prepared example with a partner.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Ask a learner to explain each stage in their own words. This is a teaching model, not a promise that all tools behave identically.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Use fictional or approved material.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Use fictional or approved material.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Use fictional or approved material.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Use fictional or approved material.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Use fictional or approved material.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Use fictional practice inputs. Ask learners to show their work, not just the final answer.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Use fictional practice inputs. Ask learners to show their work, not just the final answer.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minutes
These are manual acceptance tests for the learner to perform. No test is claimed to have run merely because it appears here. Ask pairs to demonstrate one pass and one corrected failure.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Choose the observed symptom. Change one thing and rerun the smallest test. Avoid restarting the whole project or adding tools before diagnosing the current step.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Experienced learners use the extensions while beginners complete the same core outcome. An extension is optional, not a prerequisite for participating.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Save the working version before leaving. Add a short note: what worked, what needed correction and what you would try next. The next module builds on the saved output.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Primary sources checked during course creation on 2026-10-08. Provider interfaces and availability can change. The examples, prompts and activities are original community teaching designs. Source links explain capabilities; they do not prove these fictional exercises were executed.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hyperlink" Target="https://learn.sajaldubey.com/01-foundations/02-your-first-personal-assistant/index.html#02-quick-win" TargetMode="External"/><Relationship Id="rId1" Type="http://schemas.openxmlformats.org/officeDocument/2006/relationships/image" Target="../media/image-3-1.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2" Type="http://schemas.openxmlformats.org/officeDocument/2006/relationships/hyperlink" Target="https://learn.sajaldubey.com/01-foundations/02-your-first-personal-assistant/index.html#02-build" TargetMode="External"/><Relationship Id="rId1" Type="http://schemas.openxmlformats.org/officeDocument/2006/relationships/image" Target="../media/image-10-1.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2" Type="http://schemas.openxmlformats.org/officeDocument/2006/relationships/hyperlink" Target="https://learn.sajaldubey.com/01-foundations/02-your-first-personal-assistant/index.html#02-review" TargetMode="External"/><Relationship Id="rId1" Type="http://schemas.openxmlformats.org/officeDocument/2006/relationships/image" Target="../media/image-11-1.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0A0B"/>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dark.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FF5163"/>
                </a:solidFill>
                <a:latin typeface="JetBrains Mono" pitchFamily="34" charset="0"/>
                <a:ea typeface="JetBrains Mono" pitchFamily="34" charset="-122"/>
                <a:cs typeface="JetBrains Mono" pitchFamily="34" charset="-120"/>
              </a:rPr>
              <a:t>MODULE 02 / BUILD TOGETHER</a:t>
            </a:r>
            <a:endParaRPr lang="en-US" sz="1100" dirty="0"/>
          </a:p>
        </p:txBody>
      </p:sp>
      <p:sp>
        <p:nvSpPr>
          <p:cNvPr id="4" name="Text 1"/>
          <p:cNvSpPr txBox="1"/>
          <p:nvPr/>
        </p:nvSpPr>
        <p:spPr>
          <a:xfrm>
            <a:off x="594360" y="1600200"/>
            <a:ext cx="10515600" cy="1828800"/>
          </a:xfrm>
          <a:prstGeom prst="rect">
            <a:avLst/>
          </a:prstGeom>
          <a:noFill/>
          <a:ln/>
        </p:spPr>
        <p:txBody>
          <a:bodyPr wrap="square" lIns="0" tIns="0" rIns="0" bIns="0" rtlCol="0" anchor="ctr"/>
          <a:lstStyle/>
          <a:p>
            <a:pPr indent="0" marL="0">
              <a:spcAft>
                <a:spcPts val="400"/>
              </a:spcAft>
              <a:buNone/>
            </a:pPr>
            <a:r>
              <a:rPr lang="en-US" sz="5400" b="1" dirty="0">
                <a:solidFill>
                  <a:srgbClr val="FFFFFF"/>
                </a:solidFill>
                <a:latin typeface="Inter" pitchFamily="34" charset="0"/>
                <a:ea typeface="Inter" pitchFamily="34" charset="-122"/>
                <a:cs typeface="Inter" pitchFamily="34" charset="-120"/>
              </a:rPr>
              <a:t>Give your assistant one reliable job.</a:t>
            </a:r>
            <a:endParaRPr lang="en-US" sz="5400" dirty="0"/>
          </a:p>
        </p:txBody>
      </p:sp>
      <p:sp>
        <p:nvSpPr>
          <p:cNvPr id="5" name="Text 2"/>
          <p:cNvSpPr txBox="1"/>
          <p:nvPr/>
        </p:nvSpPr>
        <p:spPr>
          <a:xfrm>
            <a:off x="640080" y="3794760"/>
            <a:ext cx="9784080" cy="914400"/>
          </a:xfrm>
          <a:prstGeom prst="rect">
            <a:avLst/>
          </a:prstGeom>
          <a:noFill/>
          <a:ln/>
        </p:spPr>
        <p:txBody>
          <a:bodyPr wrap="square" lIns="0" tIns="0" rIns="0" bIns="0" rtlCol="0" anchor="ctr"/>
          <a:lstStyle/>
          <a:p>
            <a:pPr indent="0" marL="0">
              <a:spcAft>
                <a:spcPts val="400"/>
              </a:spcAft>
              <a:buNone/>
            </a:pPr>
            <a:r>
              <a:rPr lang="en-US" sz="2700" dirty="0">
                <a:solidFill>
                  <a:srgbClr val="D4D4D8"/>
                </a:solidFill>
                <a:latin typeface="Inter" pitchFamily="34" charset="0"/>
                <a:ea typeface="Inter" pitchFamily="34" charset="-122"/>
                <a:cs typeface="Inter" pitchFamily="34" charset="-120"/>
              </a:rPr>
              <a:t>Create a reusable planning assistant with clear boundaries.</a:t>
            </a:r>
            <a:endParaRPr lang="en-US" sz="2700" dirty="0"/>
          </a:p>
        </p:txBody>
      </p:sp>
      <p:sp>
        <p:nvSpPr>
          <p:cNvPr id="6" name="Shape 3"/>
          <p:cNvSpPr/>
          <p:nvPr/>
        </p:nvSpPr>
        <p:spPr>
          <a:xfrm>
            <a:off x="640080" y="5166360"/>
            <a:ext cx="3474720" cy="594360"/>
          </a:xfrm>
          <a:prstGeom prst="roundRect">
            <a:avLst>
              <a:gd name="adj" fmla="val 23077"/>
            </a:avLst>
          </a:prstGeom>
          <a:solidFill>
            <a:srgbClr val="242428"/>
          </a:solidFill>
          <a:ln w="8890">
            <a:solidFill>
              <a:srgbClr val="242428"/>
            </a:solidFill>
            <a:prstDash val="solid"/>
          </a:ln>
        </p:spPr>
      </p:sp>
      <p:sp>
        <p:nvSpPr>
          <p:cNvPr id="7" name="Text 4"/>
          <p:cNvSpPr txBox="1"/>
          <p:nvPr/>
        </p:nvSpPr>
        <p:spPr>
          <a:xfrm>
            <a:off x="82296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Build one thing</a:t>
            </a:r>
            <a:endParaRPr lang="en-US" sz="1600" dirty="0"/>
          </a:p>
        </p:txBody>
      </p:sp>
      <p:sp>
        <p:nvSpPr>
          <p:cNvPr id="8" name="Shape 5"/>
          <p:cNvSpPr/>
          <p:nvPr/>
        </p:nvSpPr>
        <p:spPr>
          <a:xfrm>
            <a:off x="4343400" y="5166360"/>
            <a:ext cx="3474720" cy="594360"/>
          </a:xfrm>
          <a:prstGeom prst="roundRect">
            <a:avLst>
              <a:gd name="adj" fmla="val 23077"/>
            </a:avLst>
          </a:prstGeom>
          <a:solidFill>
            <a:srgbClr val="242428"/>
          </a:solidFill>
          <a:ln w="8890">
            <a:solidFill>
              <a:srgbClr val="242428"/>
            </a:solidFill>
            <a:prstDash val="solid"/>
          </a:ln>
        </p:spPr>
      </p:sp>
      <p:sp>
        <p:nvSpPr>
          <p:cNvPr id="9" name="Text 6"/>
          <p:cNvSpPr txBox="1"/>
          <p:nvPr/>
        </p:nvSpPr>
        <p:spPr>
          <a:xfrm>
            <a:off x="452628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Check it works</a:t>
            </a:r>
            <a:endParaRPr lang="en-US" sz="1600" dirty="0"/>
          </a:p>
        </p:txBody>
      </p:sp>
      <p:sp>
        <p:nvSpPr>
          <p:cNvPr id="10" name="Shape 7"/>
          <p:cNvSpPr/>
          <p:nvPr/>
        </p:nvSpPr>
        <p:spPr>
          <a:xfrm>
            <a:off x="8046720" y="5166360"/>
            <a:ext cx="3474720" cy="594360"/>
          </a:xfrm>
          <a:prstGeom prst="roundRect">
            <a:avLst>
              <a:gd name="adj" fmla="val 23077"/>
            </a:avLst>
          </a:prstGeom>
          <a:solidFill>
            <a:srgbClr val="242428"/>
          </a:solidFill>
          <a:ln w="8890">
            <a:solidFill>
              <a:srgbClr val="242428"/>
            </a:solidFill>
            <a:prstDash val="solid"/>
          </a:ln>
        </p:spPr>
      </p:sp>
      <p:sp>
        <p:nvSpPr>
          <p:cNvPr id="11" name="Text 8"/>
          <p:cNvSpPr txBox="1"/>
          <p:nvPr/>
        </p:nvSpPr>
        <p:spPr>
          <a:xfrm>
            <a:off x="822960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Choose an extension</a:t>
            </a:r>
            <a:endParaRPr lang="en-US" sz="1600" dirty="0"/>
          </a:p>
        </p:txBody>
      </p:sp>
      <p:sp>
        <p:nvSpPr>
          <p:cNvPr id="12" name="Text 9"/>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B4B4BC"/>
                </a:solidFill>
                <a:latin typeface="Inter" pitchFamily="34" charset="0"/>
                <a:ea typeface="Inter" pitchFamily="34" charset="-122"/>
                <a:cs typeface="Inter" pitchFamily="34" charset="-120"/>
              </a:rPr>
              <a:t>Free neighbourhood AI learning</a:t>
            </a:r>
            <a:endParaRPr lang="en-US" sz="1300" dirty="0"/>
          </a:p>
        </p:txBody>
      </p:sp>
      <p:sp>
        <p:nvSpPr>
          <p:cNvPr id="13" name="Text 10"/>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B4B4BC"/>
                </a:solidFill>
                <a:latin typeface="JetBrains Mono" pitchFamily="34" charset="0"/>
                <a:ea typeface="JetBrains Mono" pitchFamily="34" charset="-122"/>
                <a:cs typeface="JetBrains Mono" pitchFamily="34" charset="-120"/>
              </a:rPr>
              <a:t>01 / 16</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02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Before you start.</a:t>
            </a:r>
            <a:endParaRPr lang="en-US" sz="3700" dirty="0"/>
          </a:p>
        </p:txBody>
      </p:sp>
      <p:sp>
        <p:nvSpPr>
          <p:cNvPr id="5" name="Shape 2"/>
          <p:cNvSpPr/>
          <p:nvPr/>
        </p:nvSpPr>
        <p:spPr>
          <a:xfrm>
            <a:off x="594360" y="2770632"/>
            <a:ext cx="347472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You already know</a:t>
            </a:r>
            <a:endParaRPr lang="en-US" sz="2200" dirty="0"/>
          </a:p>
        </p:txBody>
      </p:sp>
      <p:sp>
        <p:nvSpPr>
          <p:cNvPr id="8" name="Text 5"/>
          <p:cNvSpPr txBox="1"/>
          <p:nvPr/>
        </p:nvSpPr>
        <p:spPr>
          <a:xfrm>
            <a:off x="82296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Module 01, clear prompts and human review.</a:t>
            </a:r>
            <a:endParaRPr lang="en-US" sz="2000" dirty="0"/>
          </a:p>
        </p:txBody>
      </p:sp>
      <p:sp>
        <p:nvSpPr>
          <p:cNvPr id="9" name="Shape 6"/>
          <p:cNvSpPr/>
          <p:nvPr/>
        </p:nvSpPr>
        <p:spPr>
          <a:xfrm>
            <a:off x="4343400" y="2770632"/>
            <a:ext cx="347472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457200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457200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Open these tools</a:t>
            </a:r>
            <a:endParaRPr lang="en-US" sz="2200" dirty="0"/>
          </a:p>
        </p:txBody>
      </p:sp>
      <p:sp>
        <p:nvSpPr>
          <p:cNvPr id="12" name="Text 9"/>
          <p:cNvSpPr txBox="1"/>
          <p:nvPr/>
        </p:nvSpPr>
        <p:spPr>
          <a:xfrm>
            <a:off x="457200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An existing AI chat tool; a plain-text note.</a:t>
            </a:r>
            <a:endParaRPr lang="en-US" sz="2000" dirty="0"/>
          </a:p>
        </p:txBody>
      </p:sp>
      <p:sp>
        <p:nvSpPr>
          <p:cNvPr id="13" name="Shape 10"/>
          <p:cNvSpPr/>
          <p:nvPr/>
        </p:nvSpPr>
        <p:spPr>
          <a:xfrm>
            <a:off x="8092440" y="2770632"/>
            <a:ext cx="3474720" cy="3063240"/>
          </a:xfrm>
          <a:prstGeom prst="roundRect">
            <a:avLst>
              <a:gd name="adj" fmla="val 4478"/>
            </a:avLst>
          </a:prstGeom>
          <a:solidFill>
            <a:srgbClr val="FFFFFF"/>
          </a:solidFill>
          <a:ln w="8890">
            <a:solidFill>
              <a:srgbClr val="E7E7EA"/>
            </a:solidFill>
            <a:prstDash val="solid"/>
          </a:ln>
        </p:spPr>
      </p:sp>
      <p:sp>
        <p:nvSpPr>
          <p:cNvPr id="14" name="Text 11"/>
          <p:cNvSpPr txBox="1"/>
          <p:nvPr/>
        </p:nvSpPr>
        <p:spPr>
          <a:xfrm>
            <a:off x="832104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03</a:t>
            </a:r>
            <a:endParaRPr lang="en-US" sz="2800" dirty="0"/>
          </a:p>
        </p:txBody>
      </p:sp>
      <p:sp>
        <p:nvSpPr>
          <p:cNvPr id="15" name="Text 12"/>
          <p:cNvSpPr txBox="1"/>
          <p:nvPr/>
        </p:nvSpPr>
        <p:spPr>
          <a:xfrm>
            <a:off x="832104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Check the requirement</a:t>
            </a:r>
            <a:endParaRPr lang="en-US" sz="2200" dirty="0"/>
          </a:p>
        </p:txBody>
      </p:sp>
      <p:sp>
        <p:nvSpPr>
          <p:cNvPr id="16" name="Text 13"/>
          <p:cNvSpPr txBox="1"/>
          <p:nvPr/>
        </p:nvSpPr>
        <p:spPr>
          <a:xfrm>
            <a:off x="832104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No paid custom-assistant feature is required.</a:t>
            </a:r>
            <a:endParaRPr lang="en-US" sz="2000" dirty="0"/>
          </a:p>
        </p:txBody>
      </p:sp>
      <p:sp>
        <p:nvSpPr>
          <p:cNvPr id="17" name="Text 1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8" name="Text 1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02 / 16</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02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Your first small win.</a:t>
            </a:r>
            <a:endParaRPr lang="en-US" sz="3700" dirty="0"/>
          </a:p>
        </p:txBody>
      </p:sp>
      <p:sp>
        <p:nvSpPr>
          <p:cNvPr id="5" name="Shape 2"/>
          <p:cNvSpPr/>
          <p:nvPr/>
        </p:nvSpPr>
        <p:spPr>
          <a:xfrm>
            <a:off x="594360" y="2743200"/>
            <a:ext cx="10972800" cy="3017520"/>
          </a:xfrm>
          <a:prstGeom prst="roundRect">
            <a:avLst>
              <a:gd name="adj" fmla="val 4545"/>
            </a:avLst>
          </a:prstGeom>
          <a:solidFill>
            <a:srgbClr val="0A0A0B"/>
          </a:solidFill>
          <a:ln w="8890">
            <a:solidFill>
              <a:srgbClr val="0A0A0B"/>
            </a:solidFill>
            <a:prstDash val="solid"/>
          </a:ln>
        </p:spPr>
      </p:sp>
      <p:sp>
        <p:nvSpPr>
          <p:cNvPr id="6" name="Text 3"/>
          <p:cNvSpPr txBox="1"/>
          <p:nvPr/>
        </p:nvSpPr>
        <p:spPr>
          <a:xfrm>
            <a:off x="886968" y="2971800"/>
            <a:ext cx="10351008" cy="2395728"/>
          </a:xfrm>
          <a:prstGeom prst="rect">
            <a:avLst/>
          </a:prstGeom>
          <a:noFill/>
          <a:ln/>
        </p:spPr>
        <p:txBody>
          <a:bodyPr wrap="square" lIns="0" tIns="0" rIns="0" bIns="0" rtlCol="0" anchor="ctr"/>
          <a:lstStyle/>
          <a:p>
            <a:pPr indent="0" marL="0">
              <a:spcAft>
                <a:spcPts val="400"/>
              </a:spcAft>
              <a:buNone/>
            </a:pPr>
            <a:r>
              <a:rPr lang="en-US" sz="2400" dirty="0">
                <a:solidFill>
                  <a:srgbClr val="FFFFFF"/>
                </a:solidFill>
                <a:latin typeface="Inter" pitchFamily="34" charset="0"/>
                <a:ea typeface="Inter" pitchFamily="34" charset="-122"/>
                <a:cs typeface="Inter" pitchFamily="34" charset="-120"/>
              </a:rPr>
              <a:t>Help me plan three fictional tasks: buy stationery, draft a club invitation, tidy the desk. Ask how much time I have before planning. Do not send messages or invent appointments.</a:t>
            </a:r>
            <a:endParaRPr lang="en-US" sz="2400" dirty="0"/>
          </a:p>
        </p:txBody>
      </p:sp>
      <p:sp>
        <p:nvSpPr>
          <p:cNvPr id="7" name="Text 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Copy this prompt from the learner page. Replace bracketed placeholders yourself.</a:t>
            </a:r>
            <a:endParaRPr lang="en-US" sz="1300" dirty="0"/>
          </a:p>
        </p:txBody>
      </p:sp>
      <p:sp>
        <p:nvSpPr>
          <p:cNvPr id="8" name="Text 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03 / 16</a:t>
            </a:r>
            <a:endParaRPr lang="en-US" sz="1000" dirty="0"/>
          </a:p>
        </p:txBody>
      </p:sp>
      <p:sp>
        <p:nvSpPr>
          <p:cNvPr id="9" name="Text 6">
            <a:hlinkClick r:id="rId2" tooltip="Open the browser companion, then click Copy prompt"/>
          </p:cNvPr>
          <p:cNvSpPr/>
          <p:nvPr/>
        </p:nvSpPr>
        <p:spPr>
          <a:xfrm>
            <a:off x="868680" y="5468112"/>
            <a:ext cx="9601200" cy="228600"/>
          </a:xfrm>
          <a:prstGeom prst="rect">
            <a:avLst/>
          </a:prstGeom>
          <a:noFill/>
          <a:ln/>
        </p:spPr>
        <p:txBody>
          <a:bodyPr wrap="square" lIns="0" tIns="0" rIns="0" bIns="0" rtlCol="0" anchor="ctr"/>
          <a:lstStyle/>
          <a:p>
            <a:pPr indent="0" marL="0">
              <a:buNone/>
            </a:pPr>
            <a:r>
              <a:rPr lang="en-US" sz="1200" u="sng" dirty="0">
                <a:solidFill>
                  <a:srgbClr val="FF8C97"/>
                </a:solidFill>
                <a:latin typeface="Inter" pitchFamily="34" charset="0"/>
                <a:ea typeface="Inter" pitchFamily="34" charset="-122"/>
                <a:cs typeface="Inter" pitchFamily="34" charset="-120"/>
                <a:hlinkClick r:id="rId2" invalidUrl="" action="" tgtFrame="" tooltip="Open the browser companion, then click Copy prompt" history="1" highlightClick="0" endSnd="0">
                  <a:extLst>
                    <a:ext uri="{A12FA001-AC4F-418D-AE19-62706E023703}">
                      <ahyp:hlinkClr xmlns:ahyp="http://schemas.microsoft.com/office/drawing/2018/hyperlinkcolor" val="tx"/>
                    </a:ext>
                  </a:extLst>
                </a:hlinkClick>
              </a:rPr>
              <a:t>Open copyable prompt</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02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What happens between input and output?</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A role card defines how the assistant works.</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Context gives it the information for this task.</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A new chat may need the role card again.</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Follow the data. Name the human decision.</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04 / 16</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02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01. Choose one assistant role.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Pick weekly planning, study support or message drafting.</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Write what it may help with.</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Write what remains your decision.</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05 / 16</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02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02. Create its role card.</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Copy the assistant prompt into a fresh chat.</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Use fictional task names.</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Answer its first clarifying question.</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06 / 16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02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03. Supply useful context.</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Give available time and priority.</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Say which tasks must wait for approval.</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Request a short table, not a long essay.</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07 / 16</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02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04. Test a boundary.</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Ask it to send the invitation.</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It should explain that it can only draft here.</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If it claims to have sent it, correct the role card.</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08 / 16</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02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05. Save and reuse.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Save the role card as assistant.md.</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Open a new chat and paste it again.</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Compare a second plan with your real constraints.</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09 / 16</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02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Make the working version.</a:t>
            </a:r>
            <a:endParaRPr lang="en-US" sz="3700" dirty="0"/>
          </a:p>
        </p:txBody>
      </p:sp>
      <p:sp>
        <p:nvSpPr>
          <p:cNvPr id="5" name="Shape 2"/>
          <p:cNvSpPr/>
          <p:nvPr/>
        </p:nvSpPr>
        <p:spPr>
          <a:xfrm>
            <a:off x="594360" y="2743200"/>
            <a:ext cx="10972800" cy="3017520"/>
          </a:xfrm>
          <a:prstGeom prst="roundRect">
            <a:avLst>
              <a:gd name="adj" fmla="val 4545"/>
            </a:avLst>
          </a:prstGeom>
          <a:solidFill>
            <a:srgbClr val="0A0A0B"/>
          </a:solidFill>
          <a:ln w="8890">
            <a:solidFill>
              <a:srgbClr val="0A0A0B"/>
            </a:solidFill>
            <a:prstDash val="solid"/>
          </a:ln>
        </p:spPr>
      </p:sp>
      <p:sp>
        <p:nvSpPr>
          <p:cNvPr id="6" name="Text 3"/>
          <p:cNvSpPr txBox="1"/>
          <p:nvPr/>
        </p:nvSpPr>
        <p:spPr>
          <a:xfrm>
            <a:off x="886968" y="2971800"/>
            <a:ext cx="10351008" cy="2395728"/>
          </a:xfrm>
          <a:prstGeom prst="rect">
            <a:avLst/>
          </a:prstGeom>
          <a:noFill/>
          <a:ln/>
        </p:spPr>
        <p:txBody>
          <a:bodyPr wrap="square" lIns="0" tIns="0" rIns="0" bIns="0" rtlCol="0" anchor="ctr"/>
          <a:lstStyle/>
          <a:p>
            <a:pPr indent="0" marL="0">
              <a:spcAft>
                <a:spcPts val="400"/>
              </a:spcAft>
              <a:buNone/>
            </a:pPr>
            <a:r>
              <a:rPr lang="en-US" sz="2400" dirty="0">
                <a:solidFill>
                  <a:srgbClr val="FFFFFF"/>
                </a:solidFill>
                <a:latin typeface="Inter" pitchFamily="34" charset="0"/>
                <a:ea typeface="Inter" pitchFamily="34" charset="-122"/>
                <a:cs typeface="Inter" pitchFamily="34" charset="-120"/>
              </a:rPr>
              <a:t>Act as my planning assistant. First ask for tasks, priorities and available time. Use only my answers. Return Task | Next step | Time estimate to confirm. Label assumptions. Draft only; never claim to send, book or complete actions.</a:t>
            </a:r>
            <a:endParaRPr lang="en-US" sz="2400" dirty="0"/>
          </a:p>
        </p:txBody>
      </p:sp>
      <p:sp>
        <p:nvSpPr>
          <p:cNvPr id="7" name="Text 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Copy this prompt from the learner page. Replace bracketed placeholders yourself.</a:t>
            </a:r>
            <a:endParaRPr lang="en-US" sz="1300" dirty="0"/>
          </a:p>
        </p:txBody>
      </p:sp>
      <p:sp>
        <p:nvSpPr>
          <p:cNvPr id="8" name="Text 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10 / 16</a:t>
            </a:r>
            <a:endParaRPr lang="en-US" sz="1000" dirty="0"/>
          </a:p>
        </p:txBody>
      </p:sp>
      <p:sp>
        <p:nvSpPr>
          <p:cNvPr id="9" name="Text 6">
            <a:hlinkClick r:id="rId2" tooltip="Open the browser companion, then click Copy prompt"/>
          </p:cNvPr>
          <p:cNvSpPr/>
          <p:nvPr/>
        </p:nvSpPr>
        <p:spPr>
          <a:xfrm>
            <a:off x="868680" y="5468112"/>
            <a:ext cx="9601200" cy="228600"/>
          </a:xfrm>
          <a:prstGeom prst="rect">
            <a:avLst/>
          </a:prstGeom>
          <a:noFill/>
          <a:ln/>
        </p:spPr>
        <p:txBody>
          <a:bodyPr wrap="square" lIns="0" tIns="0" rIns="0" bIns="0" rtlCol="0" anchor="ctr"/>
          <a:lstStyle/>
          <a:p>
            <a:pPr indent="0" marL="0">
              <a:buNone/>
            </a:pPr>
            <a:r>
              <a:rPr lang="en-US" sz="1200" u="sng" dirty="0">
                <a:solidFill>
                  <a:srgbClr val="FF8C97"/>
                </a:solidFill>
                <a:latin typeface="Inter" pitchFamily="34" charset="0"/>
                <a:ea typeface="Inter" pitchFamily="34" charset="-122"/>
                <a:cs typeface="Inter" pitchFamily="34" charset="-120"/>
                <a:hlinkClick r:id="rId2" invalidUrl="" action="" tgtFrame="" tooltip="Open the browser companion, then click Copy prompt" history="1" highlightClick="0" endSnd="0">
                  <a:extLst>
                    <a:ext uri="{A12FA001-AC4F-418D-AE19-62706E023703}">
                      <ahyp:hlinkClr xmlns:ahyp="http://schemas.microsoft.com/office/drawing/2018/hyperlinkcolor" val="tx"/>
                    </a:ext>
                  </a:extLst>
                </a:hlinkClick>
              </a:rPr>
              <a:t>Open copyable prompt</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02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Ask for a review. Then check it.</a:t>
            </a:r>
            <a:endParaRPr lang="en-US" sz="3700" dirty="0"/>
          </a:p>
        </p:txBody>
      </p:sp>
      <p:sp>
        <p:nvSpPr>
          <p:cNvPr id="5" name="Shape 2"/>
          <p:cNvSpPr/>
          <p:nvPr/>
        </p:nvSpPr>
        <p:spPr>
          <a:xfrm>
            <a:off x="594360" y="2743200"/>
            <a:ext cx="10972800" cy="3017520"/>
          </a:xfrm>
          <a:prstGeom prst="roundRect">
            <a:avLst>
              <a:gd name="adj" fmla="val 4545"/>
            </a:avLst>
          </a:prstGeom>
          <a:solidFill>
            <a:srgbClr val="0A0A0B"/>
          </a:solidFill>
          <a:ln w="8890">
            <a:solidFill>
              <a:srgbClr val="0A0A0B"/>
            </a:solidFill>
            <a:prstDash val="solid"/>
          </a:ln>
        </p:spPr>
      </p:sp>
      <p:sp>
        <p:nvSpPr>
          <p:cNvPr id="6" name="Text 3"/>
          <p:cNvSpPr txBox="1"/>
          <p:nvPr/>
        </p:nvSpPr>
        <p:spPr>
          <a:xfrm>
            <a:off x="886968" y="2971800"/>
            <a:ext cx="10351008" cy="2395728"/>
          </a:xfrm>
          <a:prstGeom prst="rect">
            <a:avLst/>
          </a:prstGeom>
          <a:noFill/>
          <a:ln/>
        </p:spPr>
        <p:txBody>
          <a:bodyPr wrap="square" lIns="0" tIns="0" rIns="0" bIns="0" rtlCol="0" anchor="ctr"/>
          <a:lstStyle/>
          <a:p>
            <a:pPr indent="0" marL="0">
              <a:spcAft>
                <a:spcPts val="400"/>
              </a:spcAft>
              <a:buNone/>
            </a:pPr>
            <a:r>
              <a:rPr lang="en-US" sz="2400" dirty="0">
                <a:solidFill>
                  <a:srgbClr val="FFFFFF"/>
                </a:solidFill>
                <a:latin typeface="Inter" pitchFamily="34" charset="0"/>
                <a:ea typeface="Inter" pitchFamily="34" charset="-122"/>
                <a:cs typeface="Inter" pitchFamily="34" charset="-120"/>
              </a:rPr>
              <a:t>Review this assistant plan against my stated time and priorities. Flag invented tasks, unconfirmed estimates and actions that need my approval. Give one specific correction for each. Plan: [paste].</a:t>
            </a:r>
            <a:endParaRPr lang="en-US" sz="2400" dirty="0"/>
          </a:p>
        </p:txBody>
      </p:sp>
      <p:sp>
        <p:nvSpPr>
          <p:cNvPr id="7" name="Text 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Copy this prompt from the learner page. Replace bracketed placeholders yourself.</a:t>
            </a:r>
            <a:endParaRPr lang="en-US" sz="1300" dirty="0"/>
          </a:p>
        </p:txBody>
      </p:sp>
      <p:sp>
        <p:nvSpPr>
          <p:cNvPr id="8" name="Text 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11 / 16</a:t>
            </a:r>
            <a:endParaRPr lang="en-US" sz="1000" dirty="0"/>
          </a:p>
        </p:txBody>
      </p:sp>
      <p:sp>
        <p:nvSpPr>
          <p:cNvPr id="9" name="Text 6">
            <a:hlinkClick r:id="rId2" tooltip="Open the browser companion, then click Copy prompt"/>
          </p:cNvPr>
          <p:cNvSpPr/>
          <p:nvPr/>
        </p:nvSpPr>
        <p:spPr>
          <a:xfrm>
            <a:off x="868680" y="5468112"/>
            <a:ext cx="9601200" cy="228600"/>
          </a:xfrm>
          <a:prstGeom prst="rect">
            <a:avLst/>
          </a:prstGeom>
          <a:noFill/>
          <a:ln/>
        </p:spPr>
        <p:txBody>
          <a:bodyPr wrap="square" lIns="0" tIns="0" rIns="0" bIns="0" rtlCol="0" anchor="ctr"/>
          <a:lstStyle/>
          <a:p>
            <a:pPr indent="0" marL="0">
              <a:buNone/>
            </a:pPr>
            <a:r>
              <a:rPr lang="en-US" sz="1200" u="sng" dirty="0">
                <a:solidFill>
                  <a:srgbClr val="FF8C97"/>
                </a:solidFill>
                <a:latin typeface="Inter" pitchFamily="34" charset="0"/>
                <a:ea typeface="Inter" pitchFamily="34" charset="-122"/>
                <a:cs typeface="Inter" pitchFamily="34" charset="-120"/>
                <a:hlinkClick r:id="rId2" invalidUrl="" action="" tgtFrame="" tooltip="Open the browser companion, then click Copy prompt" history="1" highlightClick="0" endSnd="0">
                  <a:extLst>
                    <a:ext uri="{A12FA001-AC4F-418D-AE19-62706E023703}">
                      <ahyp:hlinkClr xmlns:ahyp="http://schemas.microsoft.com/office/drawing/2018/hyperlinkcolor" val="tx"/>
                    </a:ext>
                  </a:extLst>
                </a:hlinkClick>
              </a:rPr>
              <a:t>Open copyable prompt</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02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Prove your result works.</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Asks for missing constraints.</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Separates suggestions from completed actions.</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Role card works in a fresh chat.</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Record the input, the output and one check.</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12 / 16</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02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When it does not work yet.</a:t>
            </a:r>
            <a:endParaRPr lang="en-US" sz="3700" dirty="0"/>
          </a:p>
        </p:txBody>
      </p:sp>
      <p:sp>
        <p:nvSpPr>
          <p:cNvPr id="5" name="Shape 2"/>
          <p:cNvSpPr/>
          <p:nvPr/>
        </p:nvSpPr>
        <p:spPr>
          <a:xfrm>
            <a:off x="594360" y="2770632"/>
            <a:ext cx="534924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489204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611880"/>
            <a:ext cx="489204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Forgot context</a:t>
            </a:r>
            <a:endParaRPr lang="en-US" sz="2200" dirty="0"/>
          </a:p>
        </p:txBody>
      </p:sp>
      <p:sp>
        <p:nvSpPr>
          <p:cNvPr id="8" name="Text 5"/>
          <p:cNvSpPr txBox="1"/>
          <p:nvPr/>
        </p:nvSpPr>
        <p:spPr>
          <a:xfrm>
            <a:off x="822960" y="4526280"/>
            <a:ext cx="489204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Paste the saved role card and current facts again.</a:t>
            </a:r>
            <a:endParaRPr lang="en-US" sz="2000" dirty="0"/>
          </a:p>
        </p:txBody>
      </p:sp>
      <p:sp>
        <p:nvSpPr>
          <p:cNvPr id="9" name="Shape 6"/>
          <p:cNvSpPr/>
          <p:nvPr/>
        </p:nvSpPr>
        <p:spPr>
          <a:xfrm>
            <a:off x="6217920" y="2770632"/>
            <a:ext cx="534924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6446520" y="3008376"/>
            <a:ext cx="489204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6446520" y="3611880"/>
            <a:ext cx="489204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Too much output</a:t>
            </a:r>
            <a:endParaRPr lang="en-US" sz="2200" dirty="0"/>
          </a:p>
        </p:txBody>
      </p:sp>
      <p:sp>
        <p:nvSpPr>
          <p:cNvPr id="12" name="Text 9"/>
          <p:cNvSpPr txBox="1"/>
          <p:nvPr/>
        </p:nvSpPr>
        <p:spPr>
          <a:xfrm>
            <a:off x="6446520" y="4526280"/>
            <a:ext cx="489204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Specify a maximum of three rows.</a:t>
            </a:r>
            <a:endParaRPr lang="en-US" sz="2000" dirty="0"/>
          </a:p>
        </p:txBody>
      </p:sp>
      <p:sp>
        <p:nvSpPr>
          <p:cNvPr id="13" name="Text 10"/>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4" name="Text 11"/>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13 / 16</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02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Choose your next challenge.</a:t>
            </a:r>
            <a:endParaRPr lang="en-US" sz="3700" dirty="0"/>
          </a:p>
        </p:txBody>
      </p:sp>
      <p:sp>
        <p:nvSpPr>
          <p:cNvPr id="5" name="Shape 2"/>
          <p:cNvSpPr/>
          <p:nvPr/>
        </p:nvSpPr>
        <p:spPr>
          <a:xfrm>
            <a:off x="594360" y="2770632"/>
            <a:ext cx="347472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Core complete</a:t>
            </a:r>
            <a:endParaRPr lang="en-US" sz="2200" dirty="0"/>
          </a:p>
        </p:txBody>
      </p:sp>
      <p:sp>
        <p:nvSpPr>
          <p:cNvPr id="8" name="Text 5"/>
          <p:cNvSpPr txBox="1"/>
          <p:nvPr/>
        </p:nvSpPr>
        <p:spPr>
          <a:xfrm>
            <a:off x="82296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Show one checked output to a partner.</a:t>
            </a:r>
            <a:endParaRPr lang="en-US" sz="2000" dirty="0"/>
          </a:p>
        </p:txBody>
      </p:sp>
      <p:sp>
        <p:nvSpPr>
          <p:cNvPr id="9" name="Shape 6"/>
          <p:cNvSpPr/>
          <p:nvPr/>
        </p:nvSpPr>
        <p:spPr>
          <a:xfrm>
            <a:off x="4343400" y="2770632"/>
            <a:ext cx="347472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457200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457200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Extension 1</a:t>
            </a:r>
            <a:endParaRPr lang="en-US" sz="2200" dirty="0"/>
          </a:p>
        </p:txBody>
      </p:sp>
      <p:sp>
        <p:nvSpPr>
          <p:cNvPr id="12" name="Text 9"/>
          <p:cNvSpPr txBox="1"/>
          <p:nvPr/>
        </p:nvSpPr>
        <p:spPr>
          <a:xfrm>
            <a:off x="457200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Add a reusable preference card.</a:t>
            </a:r>
            <a:endParaRPr lang="en-US" sz="2000" dirty="0"/>
          </a:p>
        </p:txBody>
      </p:sp>
      <p:sp>
        <p:nvSpPr>
          <p:cNvPr id="13" name="Shape 10"/>
          <p:cNvSpPr/>
          <p:nvPr/>
        </p:nvSpPr>
        <p:spPr>
          <a:xfrm>
            <a:off x="8092440" y="2770632"/>
            <a:ext cx="3474720" cy="3063240"/>
          </a:xfrm>
          <a:prstGeom prst="roundRect">
            <a:avLst>
              <a:gd name="adj" fmla="val 4478"/>
            </a:avLst>
          </a:prstGeom>
          <a:solidFill>
            <a:srgbClr val="FFFFFF"/>
          </a:solidFill>
          <a:ln w="8890">
            <a:solidFill>
              <a:srgbClr val="E7E7EA"/>
            </a:solidFill>
            <a:prstDash val="solid"/>
          </a:ln>
        </p:spPr>
      </p:sp>
      <p:sp>
        <p:nvSpPr>
          <p:cNvPr id="14" name="Text 11"/>
          <p:cNvSpPr txBox="1"/>
          <p:nvPr/>
        </p:nvSpPr>
        <p:spPr>
          <a:xfrm>
            <a:off x="832104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03</a:t>
            </a:r>
            <a:endParaRPr lang="en-US" sz="2800" dirty="0"/>
          </a:p>
        </p:txBody>
      </p:sp>
      <p:sp>
        <p:nvSpPr>
          <p:cNvPr id="15" name="Text 12"/>
          <p:cNvSpPr txBox="1"/>
          <p:nvPr/>
        </p:nvSpPr>
        <p:spPr>
          <a:xfrm>
            <a:off x="832104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Extension 2</a:t>
            </a:r>
            <a:endParaRPr lang="en-US" sz="2200" dirty="0"/>
          </a:p>
        </p:txBody>
      </p:sp>
      <p:sp>
        <p:nvSpPr>
          <p:cNvPr id="16" name="Text 13"/>
          <p:cNvSpPr txBox="1"/>
          <p:nvPr/>
        </p:nvSpPr>
        <p:spPr>
          <a:xfrm>
            <a:off x="832104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Track changes over two planning sessions.</a:t>
            </a:r>
            <a:endParaRPr lang="en-US" sz="2000" dirty="0"/>
          </a:p>
        </p:txBody>
      </p:sp>
      <p:sp>
        <p:nvSpPr>
          <p:cNvPr id="17" name="Text 1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8" name="Text 1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14 / 16</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A0A0B"/>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dark.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FF5163"/>
                </a:solidFill>
                <a:latin typeface="JetBrains Mono" pitchFamily="34" charset="0"/>
                <a:ea typeface="JetBrains Mono" pitchFamily="34" charset="-122"/>
                <a:cs typeface="JetBrains Mono" pitchFamily="34" charset="-120"/>
              </a:rPr>
              <a:t>MODULE 02 / BUILD TOGETHER</a:t>
            </a:r>
            <a:endParaRPr lang="en-US" sz="1100" dirty="0"/>
          </a:p>
        </p:txBody>
      </p:sp>
      <p:sp>
        <p:nvSpPr>
          <p:cNvPr id="4" name="Text 1"/>
          <p:cNvSpPr txBox="1"/>
          <p:nvPr/>
        </p:nvSpPr>
        <p:spPr>
          <a:xfrm>
            <a:off x="594360" y="1600200"/>
            <a:ext cx="10515600" cy="1828800"/>
          </a:xfrm>
          <a:prstGeom prst="rect">
            <a:avLst/>
          </a:prstGeom>
          <a:noFill/>
          <a:ln/>
        </p:spPr>
        <p:txBody>
          <a:bodyPr wrap="square" lIns="0" tIns="0" rIns="0" bIns="0" rtlCol="0" anchor="ctr"/>
          <a:lstStyle/>
          <a:p>
            <a:pPr indent="0" marL="0">
              <a:spcAft>
                <a:spcPts val="400"/>
              </a:spcAft>
              <a:buNone/>
            </a:pPr>
            <a:r>
              <a:rPr lang="en-US" sz="5400" b="1" dirty="0">
                <a:solidFill>
                  <a:srgbClr val="FFFFFF"/>
                </a:solidFill>
                <a:latin typeface="Inter" pitchFamily="34" charset="0"/>
                <a:ea typeface="Inter" pitchFamily="34" charset="-122"/>
                <a:cs typeface="Inter" pitchFamily="34" charset="-120"/>
              </a:rPr>
              <a:t>Keep the result. Keep the evidence.</a:t>
            </a:r>
            <a:endParaRPr lang="en-US" sz="5400" dirty="0"/>
          </a:p>
        </p:txBody>
      </p:sp>
      <p:sp>
        <p:nvSpPr>
          <p:cNvPr id="5" name="Text 2"/>
          <p:cNvSpPr txBox="1"/>
          <p:nvPr/>
        </p:nvSpPr>
        <p:spPr>
          <a:xfrm>
            <a:off x="640080" y="3794760"/>
            <a:ext cx="9784080" cy="914400"/>
          </a:xfrm>
          <a:prstGeom prst="rect">
            <a:avLst/>
          </a:prstGeom>
          <a:noFill/>
          <a:ln/>
        </p:spPr>
        <p:txBody>
          <a:bodyPr wrap="square" lIns="0" tIns="0" rIns="0" bIns="0" rtlCol="0" anchor="ctr"/>
          <a:lstStyle/>
          <a:p>
            <a:pPr indent="0" marL="0">
              <a:spcAft>
                <a:spcPts val="400"/>
              </a:spcAft>
              <a:buNone/>
            </a:pPr>
            <a:r>
              <a:rPr lang="en-US" sz="2700" dirty="0">
                <a:solidFill>
                  <a:srgbClr val="D4D4D8"/>
                </a:solidFill>
                <a:latin typeface="Inter" pitchFamily="34" charset="0"/>
                <a:ea typeface="Inter" pitchFamily="34" charset="-122"/>
                <a:cs typeface="Inter" pitchFamily="34" charset="-120"/>
              </a:rPr>
              <a:t>Create a reusable planning assistant with clear boundaries.</a:t>
            </a:r>
            <a:endParaRPr lang="en-US" sz="2700" dirty="0"/>
          </a:p>
        </p:txBody>
      </p:sp>
      <p:sp>
        <p:nvSpPr>
          <p:cNvPr id="6" name="Shape 3"/>
          <p:cNvSpPr/>
          <p:nvPr/>
        </p:nvSpPr>
        <p:spPr>
          <a:xfrm>
            <a:off x="640080" y="5166360"/>
            <a:ext cx="3474720" cy="594360"/>
          </a:xfrm>
          <a:prstGeom prst="roundRect">
            <a:avLst>
              <a:gd name="adj" fmla="val 23077"/>
            </a:avLst>
          </a:prstGeom>
          <a:solidFill>
            <a:srgbClr val="242428"/>
          </a:solidFill>
          <a:ln w="8890">
            <a:solidFill>
              <a:srgbClr val="242428"/>
            </a:solidFill>
            <a:prstDash val="solid"/>
          </a:ln>
        </p:spPr>
      </p:sp>
      <p:sp>
        <p:nvSpPr>
          <p:cNvPr id="7" name="Text 4"/>
          <p:cNvSpPr txBox="1"/>
          <p:nvPr/>
        </p:nvSpPr>
        <p:spPr>
          <a:xfrm>
            <a:off x="82296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Save your files</a:t>
            </a:r>
            <a:endParaRPr lang="en-US" sz="1600" dirty="0"/>
          </a:p>
        </p:txBody>
      </p:sp>
      <p:sp>
        <p:nvSpPr>
          <p:cNvPr id="8" name="Shape 5"/>
          <p:cNvSpPr/>
          <p:nvPr/>
        </p:nvSpPr>
        <p:spPr>
          <a:xfrm>
            <a:off x="4343400" y="5166360"/>
            <a:ext cx="3474720" cy="594360"/>
          </a:xfrm>
          <a:prstGeom prst="roundRect">
            <a:avLst>
              <a:gd name="adj" fmla="val 23077"/>
            </a:avLst>
          </a:prstGeom>
          <a:solidFill>
            <a:srgbClr val="242428"/>
          </a:solidFill>
          <a:ln w="8890">
            <a:solidFill>
              <a:srgbClr val="242428"/>
            </a:solidFill>
            <a:prstDash val="solid"/>
          </a:ln>
        </p:spPr>
      </p:sp>
      <p:sp>
        <p:nvSpPr>
          <p:cNvPr id="9" name="Text 6"/>
          <p:cNvSpPr txBox="1"/>
          <p:nvPr/>
        </p:nvSpPr>
        <p:spPr>
          <a:xfrm>
            <a:off x="452628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Save your prompt</a:t>
            </a:r>
            <a:endParaRPr lang="en-US" sz="1600" dirty="0"/>
          </a:p>
        </p:txBody>
      </p:sp>
      <p:sp>
        <p:nvSpPr>
          <p:cNvPr id="10" name="Shape 7"/>
          <p:cNvSpPr/>
          <p:nvPr/>
        </p:nvSpPr>
        <p:spPr>
          <a:xfrm>
            <a:off x="8046720" y="5166360"/>
            <a:ext cx="3474720" cy="594360"/>
          </a:xfrm>
          <a:prstGeom prst="roundRect">
            <a:avLst>
              <a:gd name="adj" fmla="val 23077"/>
            </a:avLst>
          </a:prstGeom>
          <a:solidFill>
            <a:srgbClr val="242428"/>
          </a:solidFill>
          <a:ln w="8890">
            <a:solidFill>
              <a:srgbClr val="242428"/>
            </a:solidFill>
            <a:prstDash val="solid"/>
          </a:ln>
        </p:spPr>
      </p:sp>
      <p:sp>
        <p:nvSpPr>
          <p:cNvPr id="11" name="Text 8"/>
          <p:cNvSpPr txBox="1"/>
          <p:nvPr/>
        </p:nvSpPr>
        <p:spPr>
          <a:xfrm>
            <a:off x="822960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Name the next change</a:t>
            </a:r>
            <a:endParaRPr lang="en-US" sz="1600" dirty="0"/>
          </a:p>
        </p:txBody>
      </p:sp>
      <p:sp>
        <p:nvSpPr>
          <p:cNvPr id="12" name="Text 9"/>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B4B4BC"/>
                </a:solidFill>
                <a:latin typeface="Inter" pitchFamily="34" charset="0"/>
                <a:ea typeface="Inter" pitchFamily="34" charset="-122"/>
                <a:cs typeface="Inter" pitchFamily="34" charset="-120"/>
              </a:rPr>
              <a:t>Free neighbourhood AI learning</a:t>
            </a:r>
            <a:endParaRPr lang="en-US" sz="1300" dirty="0"/>
          </a:p>
        </p:txBody>
      </p:sp>
      <p:sp>
        <p:nvSpPr>
          <p:cNvPr id="13" name="Text 10"/>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B4B4BC"/>
                </a:solidFill>
                <a:latin typeface="JetBrains Mono" pitchFamily="34" charset="0"/>
                <a:ea typeface="JetBrains Mono" pitchFamily="34" charset="-122"/>
                <a:cs typeface="JetBrains Mono" pitchFamily="34" charset="-120"/>
              </a:rPr>
              <a:t>15 / 16</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02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Sources you can check.</a:t>
            </a:r>
            <a:endParaRPr lang="en-US" sz="3700" dirty="0"/>
          </a:p>
        </p:txBody>
      </p:sp>
      <p:sp>
        <p:nvSpPr>
          <p:cNvPr id="5" name="Shape 2"/>
          <p:cNvSpPr/>
          <p:nvPr/>
        </p:nvSpPr>
        <p:spPr>
          <a:xfrm>
            <a:off x="594360" y="2770632"/>
            <a:ext cx="1097280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1051560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611880"/>
            <a:ext cx="1051560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NIST</a:t>
            </a:r>
            <a:endParaRPr lang="en-US" sz="2200" dirty="0"/>
          </a:p>
        </p:txBody>
      </p:sp>
      <p:sp>
        <p:nvSpPr>
          <p:cNvPr id="8" name="Text 5"/>
          <p:cNvSpPr txBox="1"/>
          <p:nvPr/>
        </p:nvSpPr>
        <p:spPr>
          <a:xfrm>
            <a:off x="822960" y="4526280"/>
            <a:ext cx="1051560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Generative AI Profile</a:t>
            </a:r>
            <a:endParaRPr lang="en-US" sz="2000" dirty="0"/>
          </a:p>
        </p:txBody>
      </p:sp>
      <p:sp>
        <p:nvSpPr>
          <p:cNvPr id="9" name="Text 6"/>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0" name="Text 7"/>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16 / 16</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Inte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Neighbourhood learning community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Give your assistant one reliable job.</dc:title>
  <dc:subject>Original neighbourhood AI Builder Path</dc:subject>
  <dc:creator>@iamsajaldubey</dc:creator>
  <cp:lastModifiedBy>@iamsajaldubey</cp:lastModifiedBy>
  <cp:revision>1</cp:revision>
  <dcterms:created xsi:type="dcterms:W3CDTF">2026-10-08T17:43:43Z</dcterms:created>
  <dcterms:modified xsi:type="dcterms:W3CDTF">2026-10-08T17:43:43Z</dcterms:modified>
</cp:coreProperties>
</file>