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A fictional community notice says the meetup has free snacks, a celebrity speaker and parking. Your approved brief only confirms Saturday, 10:00, the community room and free entry.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Create a claim audit and a publishable notice that keeps confirmed facts separate from guesses.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This is a teaching simulation, not live model output. Open the lab companion for interactive controls.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Open the claim-detective.txt practice file. List each approved fact beside its source. In a separate column record snacks, speaker and parking as unknown.
Four confirmed facts and three unknowns are visible.
Do not quietly turn unknown into false. We do not know whether snacks exist.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Underline every factual claim in the supplied draft. Assign confirmed, unsupported or contradicted. Write the evidence next to each confirmed claim.
Every claim has a status, including the attractive promises.
Keep tone judgments separate from factual judgments.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Ask your chosen chat tool to return a claim table and a notice under 60 words using only the approved brief. Require unknown facts to stay out of the notice.
The output has the requested table and length.
A plain-text prompt is enough. No paid feature is required.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Ask about parking. Then request a famous speaker even though none is in the brief. Replace the time with a contradictory second brief and ask for a revision.
The tool asks for clarification or labels missing evidence instead of fabricating.
A good first output is not evidence that the next one will be reliable.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Count the words and compare all claims to the ledger. Identify one failure, change the contract and rerun that exact case.
Your evaluation sheet records before and after results.
Keep the failed output; it is useful evidence of what your fix changed.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Explain to a partner how a prompt contract differs from trusting a confident answer. Have them audit the final notice without seeing your prompt.
Your partner can verify each factual sentence.
If the explanation requires your exact prompt, simplify the method.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Self-reported checks. Verify the artifact before marking it complete.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Self-reported checks. Verify the artifact before marking it complete.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Answer: Parking is unknown.
An omission is not proof of absence. Keep the fact unknown.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Answer: It passes normal, missing and contradictory evidence cases.
A small evaluation set tests the behavior you actually need.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Open the companion link for one-click copying. Adapt placeholders to your own project.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Use a fictional repair-cafe notice with two facts removed. Create your own contract without using the supplied build prompt.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minutes
References:
NIST: Generative AI Profile https://nvlpubs.nist.gov/nistpubs/ai/NIST.AI.600-1.pdf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gif"/><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2" Type="http://schemas.openxmlformats.org/officeDocument/2006/relationships/hyperlink" Target="https://learn.sajaldubey.com/01-foundations/01-ai-for-everyday-life/lab.html#project-01-build" TargetMode="External"/><Relationship Id="rId1" Type="http://schemas.openxmlformats.org/officeDocument/2006/relationships/image" Target="../media/image-16-1.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A0B"/>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dark.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FF5163"/>
                </a:solidFill>
                <a:latin typeface="JetBrains Mono" pitchFamily="34" charset="0"/>
                <a:ea typeface="JetBrains Mono" pitchFamily="34" charset="-122"/>
                <a:cs typeface="JetBrains Mono" pitchFamily="34" charset="-120"/>
              </a:rPr>
              <a:t>PROJECT LAB 01</a:t>
            </a:r>
            <a:endParaRPr lang="en-US" sz="1100" dirty="0"/>
          </a:p>
        </p:txBody>
      </p:sp>
      <p:sp>
        <p:nvSpPr>
          <p:cNvPr id="4" name="Text 1"/>
          <p:cNvSpPr txBox="1"/>
          <p:nvPr/>
        </p:nvSpPr>
        <p:spPr>
          <a:xfrm>
            <a:off x="594360" y="1600200"/>
            <a:ext cx="10515600" cy="1828800"/>
          </a:xfrm>
          <a:prstGeom prst="rect">
            <a:avLst/>
          </a:prstGeom>
          <a:noFill/>
          <a:ln/>
        </p:spPr>
        <p:txBody>
          <a:bodyPr wrap="square" lIns="0" tIns="0" rIns="0" bIns="0" rtlCol="0" anchor="ctr"/>
          <a:lstStyle/>
          <a:p>
            <a:pPr indent="0" marL="0">
              <a:spcAft>
                <a:spcPts val="400"/>
              </a:spcAft>
              <a:buNone/>
            </a:pPr>
            <a:r>
              <a:rPr lang="en-US" sz="5400" b="1" dirty="0">
                <a:solidFill>
                  <a:srgbClr val="FFFFFF"/>
                </a:solidFill>
                <a:latin typeface="Inter" pitchFamily="34" charset="0"/>
                <a:ea typeface="Inter" pitchFamily="34" charset="-122"/>
                <a:cs typeface="Inter" pitchFamily="34" charset="-120"/>
              </a:rPr>
              <a:t>The AI claim detective</a:t>
            </a:r>
            <a:endParaRPr lang="en-US" sz="5400" dirty="0"/>
          </a:p>
        </p:txBody>
      </p:sp>
      <p:sp>
        <p:nvSpPr>
          <p:cNvPr id="5" name="Text 2"/>
          <p:cNvSpPr txBox="1"/>
          <p:nvPr/>
        </p:nvSpPr>
        <p:spPr>
          <a:xfrm>
            <a:off x="640080" y="3794760"/>
            <a:ext cx="9784080" cy="914400"/>
          </a:xfrm>
          <a:prstGeom prst="rect">
            <a:avLst/>
          </a:prstGeom>
          <a:noFill/>
          <a:ln/>
        </p:spPr>
        <p:txBody>
          <a:bodyPr wrap="square" lIns="0" tIns="0" rIns="0" bIns="0" rtlCol="0" anchor="ctr"/>
          <a:lstStyle/>
          <a:p>
            <a:pPr indent="0" marL="0">
              <a:spcAft>
                <a:spcPts val="400"/>
              </a:spcAft>
              <a:buNone/>
            </a:pPr>
            <a:r>
              <a:rPr lang="en-US" sz="2700" dirty="0">
                <a:solidFill>
                  <a:srgbClr val="D4D4D8"/>
                </a:solidFill>
                <a:latin typeface="Inter" pitchFamily="34" charset="0"/>
                <a:ea typeface="Inter" pitchFamily="34" charset="-122"/>
                <a:cs typeface="Inter" pitchFamily="34" charset="-120"/>
              </a:rPr>
              <a:t>Rescue a convincing announcement that contains three unsupported claims.</a:t>
            </a:r>
            <a:endParaRPr lang="en-US" sz="2700" dirty="0"/>
          </a:p>
        </p:txBody>
      </p:sp>
      <p:sp>
        <p:nvSpPr>
          <p:cNvPr id="6" name="Shape 3"/>
          <p:cNvSpPr/>
          <p:nvPr/>
        </p:nvSpPr>
        <p:spPr>
          <a:xfrm>
            <a:off x="640080" y="5166360"/>
            <a:ext cx="3474720" cy="594360"/>
          </a:xfrm>
          <a:prstGeom prst="roundRect">
            <a:avLst>
              <a:gd name="adj" fmla="val 23077"/>
            </a:avLst>
          </a:prstGeom>
          <a:solidFill>
            <a:srgbClr val="242428"/>
          </a:solidFill>
          <a:ln w="8890">
            <a:solidFill>
              <a:srgbClr val="242428"/>
            </a:solidFill>
            <a:prstDash val="solid"/>
          </a:ln>
        </p:spPr>
      </p:sp>
      <p:sp>
        <p:nvSpPr>
          <p:cNvPr id="7" name="Text 4"/>
          <p:cNvSpPr txBox="1"/>
          <p:nvPr/>
        </p:nvSpPr>
        <p:spPr>
          <a:xfrm>
            <a:off x="82296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Build</a:t>
            </a:r>
            <a:endParaRPr lang="en-US" sz="1600" dirty="0"/>
          </a:p>
        </p:txBody>
      </p:sp>
      <p:sp>
        <p:nvSpPr>
          <p:cNvPr id="8" name="Shape 5"/>
          <p:cNvSpPr/>
          <p:nvPr/>
        </p:nvSpPr>
        <p:spPr>
          <a:xfrm>
            <a:off x="4343400" y="5166360"/>
            <a:ext cx="3474720" cy="594360"/>
          </a:xfrm>
          <a:prstGeom prst="roundRect">
            <a:avLst>
              <a:gd name="adj" fmla="val 23077"/>
            </a:avLst>
          </a:prstGeom>
          <a:solidFill>
            <a:srgbClr val="242428"/>
          </a:solidFill>
          <a:ln w="8890">
            <a:solidFill>
              <a:srgbClr val="242428"/>
            </a:solidFill>
            <a:prstDash val="solid"/>
          </a:ln>
        </p:spPr>
      </p:sp>
      <p:sp>
        <p:nvSpPr>
          <p:cNvPr id="9" name="Text 6"/>
          <p:cNvSpPr txBox="1"/>
          <p:nvPr/>
        </p:nvSpPr>
        <p:spPr>
          <a:xfrm>
            <a:off x="452628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Check</a:t>
            </a:r>
            <a:endParaRPr lang="en-US" sz="1600" dirty="0"/>
          </a:p>
        </p:txBody>
      </p:sp>
      <p:sp>
        <p:nvSpPr>
          <p:cNvPr id="10" name="Shape 7"/>
          <p:cNvSpPr/>
          <p:nvPr/>
        </p:nvSpPr>
        <p:spPr>
          <a:xfrm>
            <a:off x="8046720" y="5166360"/>
            <a:ext cx="3474720" cy="594360"/>
          </a:xfrm>
          <a:prstGeom prst="roundRect">
            <a:avLst>
              <a:gd name="adj" fmla="val 23077"/>
            </a:avLst>
          </a:prstGeom>
          <a:solidFill>
            <a:srgbClr val="242428"/>
          </a:solidFill>
          <a:ln w="8890">
            <a:solidFill>
              <a:srgbClr val="242428"/>
            </a:solidFill>
            <a:prstDash val="solid"/>
          </a:ln>
        </p:spPr>
      </p:sp>
      <p:sp>
        <p:nvSpPr>
          <p:cNvPr id="11" name="Text 8"/>
          <p:cNvSpPr txBox="1"/>
          <p:nvPr/>
        </p:nvSpPr>
        <p:spPr>
          <a:xfrm>
            <a:off x="822960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Try independently</a:t>
            </a:r>
            <a:endParaRPr lang="en-US" sz="1600" dirty="0"/>
          </a:p>
        </p:txBody>
      </p:sp>
      <p:sp>
        <p:nvSpPr>
          <p:cNvPr id="12" name="Text 9"/>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B4B4BC"/>
                </a:solidFill>
                <a:latin typeface="Inter" pitchFamily="34" charset="0"/>
                <a:ea typeface="Inter" pitchFamily="34" charset="-122"/>
                <a:cs typeface="Inter" pitchFamily="34" charset="-120"/>
              </a:rPr>
              <a:t>Try it. Check it. Keep your own evidence.</a:t>
            </a:r>
            <a:endParaRPr lang="en-US" sz="1300" dirty="0"/>
          </a:p>
        </p:txBody>
      </p:sp>
      <p:sp>
        <p:nvSpPr>
          <p:cNvPr id="13" name="Text 10"/>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B4B4BC"/>
                </a:solidFill>
                <a:latin typeface="JetBrains Mono" pitchFamily="34" charset="0"/>
                <a:ea typeface="JetBrains Mono" pitchFamily="34" charset="-122"/>
                <a:cs typeface="JetBrains Mono" pitchFamily="34" charset="-120"/>
              </a:rPr>
              <a:t>01 / 18</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01</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The situation and your goal</a:t>
            </a:r>
            <a:endParaRPr lang="en-US" sz="3700" dirty="0"/>
          </a:p>
        </p:txBody>
      </p:sp>
      <p:sp>
        <p:nvSpPr>
          <p:cNvPr id="5" name="Shape 2"/>
          <p:cNvSpPr/>
          <p:nvPr/>
        </p:nvSpPr>
        <p:spPr>
          <a:xfrm>
            <a:off x="594360" y="2743200"/>
            <a:ext cx="5349240" cy="3246120"/>
          </a:xfrm>
          <a:prstGeom prst="roundRect">
            <a:avLst>
              <a:gd name="adj" fmla="val 4225"/>
            </a:avLst>
          </a:prstGeom>
          <a:solidFill>
            <a:srgbClr val="FFFFFF"/>
          </a:solidFill>
          <a:ln w="8890">
            <a:solidFill>
              <a:srgbClr val="E7E7EA"/>
            </a:solidFill>
            <a:prstDash val="solid"/>
          </a:ln>
        </p:spPr>
      </p:sp>
      <p:sp>
        <p:nvSpPr>
          <p:cNvPr id="6" name="Text 3"/>
          <p:cNvSpPr txBox="1"/>
          <p:nvPr/>
        </p:nvSpPr>
        <p:spPr>
          <a:xfrm>
            <a:off x="850392" y="3017520"/>
            <a:ext cx="4828032" cy="411480"/>
          </a:xfrm>
          <a:prstGeom prst="rect">
            <a:avLst/>
          </a:prstGeom>
          <a:noFill/>
          <a:ln/>
        </p:spPr>
        <p:txBody>
          <a:bodyPr wrap="square" lIns="0" tIns="0" rIns="0" bIns="0" rtlCol="0" anchor="ctr"/>
          <a:lstStyle/>
          <a:p>
            <a:pPr indent="0" marL="0">
              <a:spcAft>
                <a:spcPts val="400"/>
              </a:spcAft>
              <a:buNone/>
            </a:pPr>
            <a:r>
              <a:rPr lang="en-US" sz="1700" b="1" dirty="0">
                <a:solidFill>
                  <a:srgbClr val="C20E1C"/>
                </a:solidFill>
                <a:latin typeface="JetBrains Mono" pitchFamily="34" charset="0"/>
                <a:ea typeface="JetBrains Mono" pitchFamily="34" charset="-122"/>
                <a:cs typeface="JetBrains Mono" pitchFamily="34" charset="-120"/>
              </a:rPr>
              <a:t>Situation</a:t>
            </a:r>
            <a:endParaRPr lang="en-US" sz="1700" dirty="0"/>
          </a:p>
        </p:txBody>
      </p:sp>
      <p:sp>
        <p:nvSpPr>
          <p:cNvPr id="7" name="Text 4"/>
          <p:cNvSpPr txBox="1"/>
          <p:nvPr/>
        </p:nvSpPr>
        <p:spPr>
          <a:xfrm>
            <a:off x="850392" y="3694176"/>
            <a:ext cx="4791456" cy="1993392"/>
          </a:xfrm>
          <a:prstGeom prst="rect">
            <a:avLst/>
          </a:prstGeom>
          <a:noFill/>
          <a:ln/>
        </p:spPr>
        <p:txBody>
          <a:bodyPr wrap="square" lIns="0" tIns="0" rIns="0" bIns="0" rtlCol="0" anchor="ctr"/>
          <a:lstStyle/>
          <a:p>
            <a:pPr indent="0" marL="0">
              <a:spcAft>
                <a:spcPts val="400"/>
              </a:spcAft>
              <a:buNone/>
            </a:pPr>
            <a:r>
              <a:rPr lang="en-US" sz="2500" dirty="0">
                <a:solidFill>
                  <a:srgbClr val="18181B"/>
                </a:solidFill>
                <a:latin typeface="Inter" pitchFamily="34" charset="0"/>
                <a:ea typeface="Inter" pitchFamily="34" charset="-122"/>
                <a:cs typeface="Inter" pitchFamily="34" charset="-120"/>
              </a:rPr>
              <a:t>A fictional community notice says the meetup has free snacks, a celebrity speaker and parking. Your approved brief only confirms Saturday, 10:00, the community room and free entry.</a:t>
            </a:r>
            <a:endParaRPr lang="en-US" sz="2500" dirty="0"/>
          </a:p>
        </p:txBody>
      </p:sp>
      <p:sp>
        <p:nvSpPr>
          <p:cNvPr id="8" name="Shape 5"/>
          <p:cNvSpPr/>
          <p:nvPr/>
        </p:nvSpPr>
        <p:spPr>
          <a:xfrm>
            <a:off x="6217920" y="2743200"/>
            <a:ext cx="5349240" cy="3246120"/>
          </a:xfrm>
          <a:prstGeom prst="roundRect">
            <a:avLst>
              <a:gd name="adj" fmla="val 4225"/>
            </a:avLst>
          </a:prstGeom>
          <a:solidFill>
            <a:srgbClr val="FEECEC"/>
          </a:solidFill>
          <a:ln w="8890">
            <a:solidFill>
              <a:srgbClr val="E7E7EA"/>
            </a:solidFill>
            <a:prstDash val="solid"/>
          </a:ln>
        </p:spPr>
      </p:sp>
      <p:sp>
        <p:nvSpPr>
          <p:cNvPr id="9" name="Text 6"/>
          <p:cNvSpPr txBox="1"/>
          <p:nvPr/>
        </p:nvSpPr>
        <p:spPr>
          <a:xfrm>
            <a:off x="6473952" y="3017520"/>
            <a:ext cx="4828032" cy="411480"/>
          </a:xfrm>
          <a:prstGeom prst="rect">
            <a:avLst/>
          </a:prstGeom>
          <a:noFill/>
          <a:ln/>
        </p:spPr>
        <p:txBody>
          <a:bodyPr wrap="square" lIns="0" tIns="0" rIns="0" bIns="0" rtlCol="0" anchor="ctr"/>
          <a:lstStyle/>
          <a:p>
            <a:pPr indent="0" marL="0">
              <a:spcAft>
                <a:spcPts val="400"/>
              </a:spcAft>
              <a:buNone/>
            </a:pPr>
            <a:r>
              <a:rPr lang="en-US" sz="1700" b="1" dirty="0">
                <a:solidFill>
                  <a:srgbClr val="C20E1C"/>
                </a:solidFill>
                <a:latin typeface="JetBrains Mono" pitchFamily="34" charset="0"/>
                <a:ea typeface="JetBrains Mono" pitchFamily="34" charset="-122"/>
                <a:cs typeface="JetBrains Mono" pitchFamily="34" charset="-120"/>
              </a:rPr>
              <a:t>Keep this artifact</a:t>
            </a:r>
            <a:endParaRPr lang="en-US" sz="1700" dirty="0"/>
          </a:p>
        </p:txBody>
      </p:sp>
      <p:sp>
        <p:nvSpPr>
          <p:cNvPr id="10" name="Text 7"/>
          <p:cNvSpPr txBox="1"/>
          <p:nvPr/>
        </p:nvSpPr>
        <p:spPr>
          <a:xfrm>
            <a:off x="6473952" y="3694176"/>
            <a:ext cx="4791456" cy="1993392"/>
          </a:xfrm>
          <a:prstGeom prst="rect">
            <a:avLst/>
          </a:prstGeom>
          <a:noFill/>
          <a:ln/>
        </p:spPr>
        <p:txBody>
          <a:bodyPr wrap="square" lIns="0" tIns="0" rIns="0" bIns="0" rtlCol="0" anchor="ctr"/>
          <a:lstStyle/>
          <a:p>
            <a:pPr indent="0" marL="0">
              <a:spcAft>
                <a:spcPts val="400"/>
              </a:spcAft>
              <a:buNone/>
            </a:pPr>
            <a:r>
              <a:rPr lang="en-US" sz="2500" dirty="0">
                <a:solidFill>
                  <a:srgbClr val="18181B"/>
                </a:solidFill>
                <a:latin typeface="Inter" pitchFamily="34" charset="0"/>
                <a:ea typeface="Inter" pitchFamily="34" charset="-122"/>
                <a:cs typeface="Inter" pitchFamily="34" charset="-120"/>
              </a:rPr>
              <a:t>A fact ledger, a revised notice and a four-case evaluation sheet.</a:t>
            </a:r>
            <a:endParaRPr lang="en-US" sz="2500" dirty="0"/>
          </a:p>
        </p:txBody>
      </p:sp>
      <p:sp>
        <p:nvSpPr>
          <p:cNvPr id="11" name="Text 8"/>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2" name="Text 9"/>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02 / 18</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01</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Understand the mechanism</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Fluency is not evidence</a:t>
            </a:r>
            <a:endParaRPr lang="en-US" sz="1700" dirty="0"/>
          </a:p>
        </p:txBody>
      </p:sp>
      <p:sp>
        <p:nvSpPr>
          <p:cNvPr id="8" name="Text 5"/>
          <p:cNvSpPr txBox="1"/>
          <p:nvPr/>
        </p:nvSpPr>
        <p:spPr>
          <a:xfrm>
            <a:off x="82296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A model predicts plausible text. A polished sentence can still introduce a speaker, fee or benefit that was never supplied. Give every factual sentence an evidence line or mark it unknown.</a:t>
            </a:r>
            <a:endParaRPr lang="en-US" sz="14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A prompt is a contract</a:t>
            </a:r>
            <a:endParaRPr lang="en-US" sz="1700" dirty="0"/>
          </a:p>
        </p:txBody>
      </p:sp>
      <p:sp>
        <p:nvSpPr>
          <p:cNvPr id="12" name="Text 9"/>
          <p:cNvSpPr txBox="1"/>
          <p:nvPr/>
        </p:nvSpPr>
        <p:spPr>
          <a:xfrm>
            <a:off x="457200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Specify the job, approved evidence, constraints and output shape. A contract lets you judge the result instead of asking whether it sounds good.</a:t>
            </a:r>
            <a:endParaRPr lang="en-US" sz="14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Evaluation starts small</a:t>
            </a:r>
            <a:endParaRPr lang="en-US" sz="1700" dirty="0"/>
          </a:p>
        </p:txBody>
      </p:sp>
      <p:sp>
        <p:nvSpPr>
          <p:cNvPr id="16" name="Text 13"/>
          <p:cNvSpPr txBox="1"/>
          <p:nvPr/>
        </p:nvSpPr>
        <p:spPr>
          <a:xfrm>
            <a:off x="832104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Use a normal request, a missing fact, conflicting facts and an instruction that asks the model to invent details. Track which rule each output passes or fails.</a:t>
            </a:r>
            <a:endParaRPr lang="en-US" sz="14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03 / 18</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01</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Explore before you build</a:t>
            </a:r>
            <a:endParaRPr lang="en-US" sz="3700" dirty="0"/>
          </a:p>
        </p:txBody>
      </p:sp>
      <p:sp>
        <p:nvSpPr>
          <p:cNvPr id="5" name="Text 2"/>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6" name="Text 3"/>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04 / 18</a:t>
            </a:r>
            <a:endParaRPr lang="en-US" sz="1000" dirty="0"/>
          </a:p>
        </p:txBody>
      </p:sp>
      <p:pic>
        <p:nvPicPr>
          <p:cNvPr id="7" name="Image 1" descr="/private/tmp/neighbourhood-ai-rebuild/Neighbourhood AI Learning Path/shared-assets/scenes/01-motion.gif">    </p:cNvPr>
          <p:cNvPicPr>
            <a:picLocks noChangeAspect="1"/>
          </p:cNvPicPr>
          <p:nvPr/>
        </p:nvPicPr>
        <p:blipFill>
          <a:blip r:embed="rId2"/>
          <a:stretch>
            <a:fillRect/>
          </a:stretch>
        </p:blipFill>
        <p:spPr>
          <a:xfrm>
            <a:off x="3516683" y="2697480"/>
            <a:ext cx="5158634" cy="310896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01</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Build the evidence ledger</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Open the claim-detective.txt practice file. List each approved fact beside its source. In a separate column record snacks, speaker and parking as unknown.</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Four confirmed facts and three unknowns are visible.</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Do not quietly turn unknown into false. We do not know whether snacks exist.</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05 / 18</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01</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Inspect the bad draft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Underline every factual claim in the supplied draft. Assign confirmed, unsupported or contradicted. Write the evidence next to each confirmed claim.</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Every claim has a status, including the attractive promises.</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Keep tone judgments separate from factual judgments.</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06 / 18</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01</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Write a bounded prompt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Ask your chosen chat tool to return a claim table and a notice under 60 words using only the approved brief. Require unknown facts to stay out of the notice.</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The output has the requested table and length.</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A plain-text prompt is enough. No paid feature is required.</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07 / 18</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01</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Run adversarial cases</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Ask about parking. Then request a famous speaker even though none is in the brief. Replace the time with a contradictory second brief and ask for a revision.</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The tool asks for clarification or labels missing evidence instead of fabricating.</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A good first output is not evidence that the next one will be reliable.</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08 / 18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01</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Review and revise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Count the words and compare all claims to the ledger. Identify one failure, change the contract and rerun that exact case.</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Your evaluation sheet records before and after results.</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Keep the failed output; it is useful evidence of what your fix changed.</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09 / 18</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01</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Teach it back</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Explain to a partner how a prompt contract differs from trusting a confident answer. Have them audit the final notice without seeing your prompt.</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Your partner can verify each factual sentence.</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If the explanation requires your exact prompt, simplify the method.</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10 / 18</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01</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When it goes sideways</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It still adds perks</a:t>
            </a:r>
            <a:endParaRPr lang="en-US" sz="1700" dirty="0"/>
          </a:p>
        </p:txBody>
      </p:sp>
      <p:sp>
        <p:nvSpPr>
          <p:cNvPr id="8" name="Text 5"/>
          <p:cNvSpPr txBox="1"/>
          <p:nvPr/>
        </p:nvSpPr>
        <p:spPr>
          <a:xfrm>
            <a:off x="82296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The prompt rewards a compelling notice without an evidence boundary. Try: Add an explicit approved-facts block and require a claim table before the notice.</a:t>
            </a:r>
            <a:endParaRPr lang="en-US" sz="14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It treats missing as false</a:t>
            </a:r>
            <a:endParaRPr lang="en-US" sz="1700" dirty="0"/>
          </a:p>
        </p:txBody>
      </p:sp>
      <p:sp>
        <p:nvSpPr>
          <p:cNvPr id="12" name="Text 9"/>
          <p:cNvSpPr txBox="1"/>
          <p:nvPr/>
        </p:nvSpPr>
        <p:spPr>
          <a:xfrm>
            <a:off x="457200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Unknown and contradicted were merged. Try: Add separate labels and an example of an unknown parking fact.</a:t>
            </a:r>
            <a:endParaRPr lang="en-US" sz="14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You cannot reproduce the improvement</a:t>
            </a:r>
            <a:endParaRPr lang="en-US" sz="1700" dirty="0"/>
          </a:p>
        </p:txBody>
      </p:sp>
      <p:sp>
        <p:nvSpPr>
          <p:cNvPr id="16" name="Text 13"/>
          <p:cNvSpPr txBox="1"/>
          <p:nvPr/>
        </p:nvSpPr>
        <p:spPr>
          <a:xfrm>
            <a:off x="832104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Only the final output was saved. Try: Save each test input, output and pass/fail rule.</a:t>
            </a:r>
            <a:endParaRPr lang="en-US" sz="14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11 / 18</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01</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Review your evidence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All factual claims have a source or an unknown label.</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Final notice is under 60 words.</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No unsupported perks appear.</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12 / 18</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01</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Review your evidence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Missing and conflicting evidence trigger clarification.</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Four test cases and one revision are saved.</a:t>
            </a:r>
            <a:endParaRPr lang="en-US" sz="2400" dirty="0"/>
          </a:p>
        </p:txBody>
      </p:sp>
      <p:sp>
        <p:nvSpPr>
          <p:cNvPr id="11" name="Text 8"/>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2" name="Text 9"/>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13 / 18</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01</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The brief omits parking. What can you conclude?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There is no parking.</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Parking is unknown.</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Parking is probably free.</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Explain your choice before checking the facilitator notes.</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14 / 18</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01</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What is the strongest test of your prompt?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It sounds professional.</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It gives the same answer once.</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It passes normal, missing and contradictory evidence cases.</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Explain your choice before checking the facilitator notes.</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15 / 18</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01</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Build with a clear contract</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Act as a claim auditor. Approved facts: Saturday; 10:00; community room; free entry. Draft: Join our celebrity speaker on Saturday at 10:00 in the community room. Enjoy free snacks and parking. Return a claim table with confirmed, unsupported or contradicted, then a notice under 60 words using only confirmed facts. Never fill a missing fact. Explain which evidence would let us include each unsupported claim.</a:t>
            </a:r>
            <a:endParaRPr lang="en-US" sz="16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16 / 18</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01</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Audit a different message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Define your own evidence ledger.</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Show a failure and its repair.</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Explain unknown versus false.</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17 / 18</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01</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Build independently, then teach it back</a:t>
            </a:r>
            <a:endParaRPr lang="en-US" sz="3700" dirty="0"/>
          </a:p>
        </p:txBody>
      </p:sp>
      <p:sp>
        <p:nvSpPr>
          <p:cNvPr id="5" name="Shape 2"/>
          <p:cNvSpPr/>
          <p:nvPr/>
        </p:nvSpPr>
        <p:spPr>
          <a:xfrm>
            <a:off x="594360" y="2743200"/>
            <a:ext cx="5349240" cy="3246120"/>
          </a:xfrm>
          <a:prstGeom prst="roundRect">
            <a:avLst>
              <a:gd name="adj" fmla="val 4225"/>
            </a:avLst>
          </a:prstGeom>
          <a:solidFill>
            <a:srgbClr val="FFFFFF"/>
          </a:solidFill>
          <a:ln w="8890">
            <a:solidFill>
              <a:srgbClr val="E7E7EA"/>
            </a:solidFill>
            <a:prstDash val="solid"/>
          </a:ln>
        </p:spPr>
      </p:sp>
      <p:sp>
        <p:nvSpPr>
          <p:cNvPr id="6" name="Text 3"/>
          <p:cNvSpPr txBox="1"/>
          <p:nvPr/>
        </p:nvSpPr>
        <p:spPr>
          <a:xfrm>
            <a:off x="850392" y="3017520"/>
            <a:ext cx="4828032" cy="411480"/>
          </a:xfrm>
          <a:prstGeom prst="rect">
            <a:avLst/>
          </a:prstGeom>
          <a:noFill/>
          <a:ln/>
        </p:spPr>
        <p:txBody>
          <a:bodyPr wrap="square" lIns="0" tIns="0" rIns="0" bIns="0" rtlCol="0" anchor="ctr"/>
          <a:lstStyle/>
          <a:p>
            <a:pPr indent="0" marL="0">
              <a:spcAft>
                <a:spcPts val="400"/>
              </a:spcAft>
              <a:buNone/>
            </a:pPr>
            <a:r>
              <a:rPr lang="en-US" sz="1700" b="1" dirty="0">
                <a:solidFill>
                  <a:srgbClr val="C20E1C"/>
                </a:solidFill>
                <a:latin typeface="JetBrains Mono" pitchFamily="34" charset="0"/>
                <a:ea typeface="JetBrains Mono" pitchFamily="34" charset="-122"/>
                <a:cs typeface="JetBrains Mono" pitchFamily="34" charset="-120"/>
              </a:rPr>
              <a:t>Your next challenge</a:t>
            </a:r>
            <a:endParaRPr lang="en-US" sz="1700" dirty="0"/>
          </a:p>
        </p:txBody>
      </p:sp>
      <p:sp>
        <p:nvSpPr>
          <p:cNvPr id="7" name="Text 4"/>
          <p:cNvSpPr txBox="1"/>
          <p:nvPr/>
        </p:nvSpPr>
        <p:spPr>
          <a:xfrm>
            <a:off x="850392" y="3694176"/>
            <a:ext cx="4791456" cy="1993392"/>
          </a:xfrm>
          <a:prstGeom prst="rect">
            <a:avLst/>
          </a:prstGeom>
          <a:noFill/>
          <a:ln/>
        </p:spPr>
        <p:txBody>
          <a:bodyPr wrap="square" lIns="0" tIns="0" rIns="0" bIns="0" rtlCol="0" anchor="ctr"/>
          <a:lstStyle/>
          <a:p>
            <a:pPr indent="0" marL="0">
              <a:spcAft>
                <a:spcPts val="400"/>
              </a:spcAft>
              <a:buNone/>
            </a:pPr>
            <a:r>
              <a:rPr lang="en-US" sz="2500" dirty="0">
                <a:solidFill>
                  <a:srgbClr val="18181B"/>
                </a:solidFill>
                <a:latin typeface="Inter" pitchFamily="34" charset="0"/>
                <a:ea typeface="Inter" pitchFamily="34" charset="-122"/>
                <a:cs typeface="Inter" pitchFamily="34" charset="-120"/>
              </a:rPr>
              <a:t>Use a fictional repair-cafe notice with two facts removed. Create your own contract without using the supplied build prompt.</a:t>
            </a:r>
            <a:endParaRPr lang="en-US" sz="2500" dirty="0"/>
          </a:p>
        </p:txBody>
      </p:sp>
      <p:sp>
        <p:nvSpPr>
          <p:cNvPr id="8" name="Shape 5"/>
          <p:cNvSpPr/>
          <p:nvPr/>
        </p:nvSpPr>
        <p:spPr>
          <a:xfrm>
            <a:off x="6217920" y="2743200"/>
            <a:ext cx="5349240" cy="3246120"/>
          </a:xfrm>
          <a:prstGeom prst="roundRect">
            <a:avLst>
              <a:gd name="adj" fmla="val 4225"/>
            </a:avLst>
          </a:prstGeom>
          <a:solidFill>
            <a:srgbClr val="FEECEC"/>
          </a:solidFill>
          <a:ln w="8890">
            <a:solidFill>
              <a:srgbClr val="E7E7EA"/>
            </a:solidFill>
            <a:prstDash val="solid"/>
          </a:ln>
        </p:spPr>
      </p:sp>
      <p:sp>
        <p:nvSpPr>
          <p:cNvPr id="9" name="Text 6"/>
          <p:cNvSpPr txBox="1"/>
          <p:nvPr/>
        </p:nvSpPr>
        <p:spPr>
          <a:xfrm>
            <a:off x="6473952" y="3017520"/>
            <a:ext cx="4828032" cy="411480"/>
          </a:xfrm>
          <a:prstGeom prst="rect">
            <a:avLst/>
          </a:prstGeom>
          <a:noFill/>
          <a:ln/>
        </p:spPr>
        <p:txBody>
          <a:bodyPr wrap="square" lIns="0" tIns="0" rIns="0" bIns="0" rtlCol="0" anchor="ctr"/>
          <a:lstStyle/>
          <a:p>
            <a:pPr indent="0" marL="0">
              <a:spcAft>
                <a:spcPts val="400"/>
              </a:spcAft>
              <a:buNone/>
            </a:pPr>
            <a:r>
              <a:rPr lang="en-US" sz="1700" b="1" dirty="0">
                <a:solidFill>
                  <a:srgbClr val="C20E1C"/>
                </a:solidFill>
                <a:latin typeface="JetBrains Mono" pitchFamily="34" charset="0"/>
                <a:ea typeface="JetBrains Mono" pitchFamily="34" charset="-122"/>
                <a:cs typeface="JetBrains Mono" pitchFamily="34" charset="-120"/>
              </a:rPr>
              <a:t>Explain your decisions</a:t>
            </a:r>
            <a:endParaRPr lang="en-US" sz="1700" dirty="0"/>
          </a:p>
        </p:txBody>
      </p:sp>
      <p:sp>
        <p:nvSpPr>
          <p:cNvPr id="10" name="Text 7"/>
          <p:cNvSpPr txBox="1"/>
          <p:nvPr/>
        </p:nvSpPr>
        <p:spPr>
          <a:xfrm>
            <a:off x="6473952" y="3694176"/>
            <a:ext cx="4791456" cy="1993392"/>
          </a:xfrm>
          <a:prstGeom prst="rect">
            <a:avLst/>
          </a:prstGeom>
          <a:noFill/>
          <a:ln/>
        </p:spPr>
        <p:txBody>
          <a:bodyPr wrap="square" lIns="0" tIns="0" rIns="0" bIns="0" rtlCol="0" anchor="ctr"/>
          <a:lstStyle/>
          <a:p>
            <a:pPr indent="0" marL="0">
              <a:spcAft>
                <a:spcPts val="400"/>
              </a:spcAft>
              <a:buNone/>
            </a:pPr>
            <a:r>
              <a:rPr lang="en-US" sz="2500" dirty="0">
                <a:solidFill>
                  <a:srgbClr val="18181B"/>
                </a:solidFill>
                <a:latin typeface="Inter" pitchFamily="34" charset="0"/>
                <a:ea typeface="Inter" pitchFamily="34" charset="-122"/>
                <a:cs typeface="Inter" pitchFamily="34" charset="-120"/>
              </a:rPr>
              <a:t>Show your artifact, one test that passed, one failure you repaired and one boundary the system respects.</a:t>
            </a:r>
            <a:endParaRPr lang="en-US" sz="2500" dirty="0"/>
          </a:p>
        </p:txBody>
      </p:sp>
      <p:sp>
        <p:nvSpPr>
          <p:cNvPr id="11" name="Text 8"/>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2" name="Text 9"/>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18 / 18</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Neighbourhood learning community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AI claim detective | Project lab</dc:title>
  <dc:subject>Original neighbourhood AI Builder Path</dc:subject>
  <dc:creator>@iamsajaldubey</dc:creator>
  <cp:lastModifiedBy>@iamsajaldubey</cp:lastModifiedBy>
  <cp:revision>1</cp:revision>
  <dcterms:created xsi:type="dcterms:W3CDTF">2026-10-08T18:06:52Z</dcterms:created>
  <dcterms:modified xsi:type="dcterms:W3CDTF">2026-10-08T18:06:52Z</dcterms:modified>
</cp:coreProperties>
</file>