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Redact sensitive documents. For legal, financial or technical wording, a language edit still needs the relevant human review.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Start with the sample: Copy the fictional input below. Read what is known and what is missing.
Open your AI chat: Use an AI chat you already have access to. Start a fresh conversation and paste the first prompt.
Compare the first draft: Read the illustrative result, then compare it with the answer you received. Outputs can differ.
Audit with the second prompt: Paste the answer into the review prompt. Inspect each flagged issue yourself.
Adapt one real example: Paste a short redacted paragraph. Specify British or American English and how formal it should be. Review the change log; save both versions before replacing the document.
Save one useful artifact: Save your input, reviewed output and one correction. Explain the check you used to a neighbour.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Redact sensitive documents. For legal, financial or technical wording, a language edit still needs the relevant human review.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Redact sensitive documents. For legal, financial or technical wording, a language edit still needs the relevant human review.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Proofread for spelling, grammar and clarity. Return the corrected text and a change log (original→revision→reason). Preserve all numbers, times, prices, names and commitments. Flag unclear facts instead of guessing. Keep a friendly tone.
SAMPLE INPUT
Fictional notice:
Hi neighbours, our session are on Saturday at 10:00. Please bring you're laptop. The room holds 20 people. Snacks cost AED 15 per person. If you have question, reply before Thursday. We will not record the session.
Redact sensitive documents. For legal, financial or technical wording, a language edit still needs the relevant human review.
Paste a short redacted paragraph. Specify British or American English and how formal it should be. Review the change log; save both versions before replacing the document.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Compare the original and revised draft. Check every number, date, price, policy and commitment. Identify changed meaning and missing text. Separate grammar edits from factual changes.
ORIGINAL INPUT
Fictional notice:
Hi neighbours, our session are on Saturday at 10:00. Please bring you're laptop. The room holds 20 people. Snacks cost AED 15 per person. If you have question, reply before Thursday. We will not record the session.
DRAFT TO CHECK
[Paste the draft you received.]
Redact sensitive documents. For legal, financial or technical wording, a language edit still needs the relevant human review.
Paste a short redacted paragraph. Specify British or American English and how formal it should be. Review the change log; save both versions before replacing the document.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Illustrative reviewed example, not a guaranteed model answer.
Fictional notice:
Hi neighbours, our session are on Saturday at 10:00. Please bring you're laptop. The room holds 20 people. Snacks cost AED 15 per person. If you have question, reply before Thursday. We will not record the session.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Redact sensitive documents. For legal, financial or technical wording, a language edit still needs the relevant human review.
Sources:
Course module 11: facts and writing preferences ../../04-agentic-systems/11-personal-digital-twin/index.html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Paste a short redacted paragraph. Specify British or American English and how formal it should be. Review the change log; save both versions before replacing the document.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Redact sensitive documents. For legal, financial or technical wording, a language edit still needs the relevant human review.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minutes
Redact sensitive documents. For legal, financial or technical wording, a language edit still needs the relevant human review.
References:
Original learning content. Examples are invented for practice, not captured model outputs.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hyperlink" Target="https://learn.sajaldubey.com/00-everyday-quick-wins/04-document-proofreading/index.html#qw-04-create" TargetMode="External"/><Relationship Id="rId1" Type="http://schemas.openxmlformats.org/officeDocument/2006/relationships/image" Target="../media/image-5-1.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2" Type="http://schemas.openxmlformats.org/officeDocument/2006/relationships/hyperlink" Target="https://learn.sajaldubey.com/00-everyday-quick-wins/04-document-proofreading/index.html#qw-04-review" TargetMode="External"/><Relationship Id="rId1" Type="http://schemas.openxmlformats.org/officeDocument/2006/relationships/image" Target="../media/image-6-1.png"/><Relationship Id="rId3" Type="http://schemas.openxmlformats.org/officeDocument/2006/relationships/slideLayout" Target="../slideLayouts/slideLayout1.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0A0B"/>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dark.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FF5163"/>
                </a:solidFill>
                <a:latin typeface="JetBrains Mono" pitchFamily="34" charset="0"/>
                <a:ea typeface="JetBrains Mono" pitchFamily="34" charset="-122"/>
                <a:cs typeface="JetBrains Mono" pitchFamily="34" charset="-120"/>
              </a:rPr>
              <a:t>EVERYDAY QUICK WIN 04</a:t>
            </a:r>
            <a:endParaRPr lang="en-US" sz="1100" dirty="0"/>
          </a:p>
        </p:txBody>
      </p:sp>
      <p:sp>
        <p:nvSpPr>
          <p:cNvPr id="4" name="Text 1"/>
          <p:cNvSpPr txBox="1"/>
          <p:nvPr/>
        </p:nvSpPr>
        <p:spPr>
          <a:xfrm>
            <a:off x="594360" y="1600200"/>
            <a:ext cx="10515600" cy="1828800"/>
          </a:xfrm>
          <a:prstGeom prst="rect">
            <a:avLst/>
          </a:prstGeom>
          <a:noFill/>
          <a:ln/>
        </p:spPr>
        <p:txBody>
          <a:bodyPr wrap="square" lIns="0" tIns="0" rIns="0" bIns="0" rtlCol="0" anchor="ctr"/>
          <a:lstStyle/>
          <a:p>
            <a:pPr indent="0" marL="0">
              <a:spcAft>
                <a:spcPts val="400"/>
              </a:spcAft>
              <a:buNone/>
            </a:pPr>
            <a:r>
              <a:rPr lang="en-US" sz="5400" b="1" dirty="0">
                <a:solidFill>
                  <a:srgbClr val="FFFFFF"/>
                </a:solidFill>
                <a:latin typeface="Inter" pitchFamily="34" charset="0"/>
                <a:ea typeface="Inter" pitchFamily="34" charset="-122"/>
                <a:cs typeface="Inter" pitchFamily="34" charset="-120"/>
              </a:rPr>
              <a:t>Proofread without changing the facts</a:t>
            </a:r>
            <a:endParaRPr lang="en-US" sz="5400" dirty="0"/>
          </a:p>
        </p:txBody>
      </p:sp>
      <p:sp>
        <p:nvSpPr>
          <p:cNvPr id="5" name="Text 2"/>
          <p:cNvSpPr txBox="1"/>
          <p:nvPr/>
        </p:nvSpPr>
        <p:spPr>
          <a:xfrm>
            <a:off x="640080" y="3794760"/>
            <a:ext cx="9784080" cy="914400"/>
          </a:xfrm>
          <a:prstGeom prst="rect">
            <a:avLst/>
          </a:prstGeom>
          <a:noFill/>
          <a:ln/>
        </p:spPr>
        <p:txBody>
          <a:bodyPr wrap="square" lIns="0" tIns="0" rIns="0" bIns="0" rtlCol="0" anchor="ctr"/>
          <a:lstStyle/>
          <a:p>
            <a:pPr indent="0" marL="0">
              <a:spcAft>
                <a:spcPts val="400"/>
              </a:spcAft>
              <a:buNone/>
            </a:pPr>
            <a:r>
              <a:rPr lang="en-US" sz="2700" dirty="0">
                <a:solidFill>
                  <a:srgbClr val="D4D4D8"/>
                </a:solidFill>
                <a:latin typeface="Inter" pitchFamily="34" charset="0"/>
                <a:ea typeface="Inter" pitchFamily="34" charset="-122"/>
                <a:cs typeface="Inter" pitchFamily="34" charset="-120"/>
              </a:rPr>
              <a:t>Keep a clean draft and a change log you can inspect.</a:t>
            </a:r>
            <a:endParaRPr lang="en-US" sz="2700" dirty="0"/>
          </a:p>
        </p:txBody>
      </p:sp>
      <p:sp>
        <p:nvSpPr>
          <p:cNvPr id="6" name="Shape 3"/>
          <p:cNvSpPr/>
          <p:nvPr/>
        </p:nvSpPr>
        <p:spPr>
          <a:xfrm>
            <a:off x="640080" y="5166360"/>
            <a:ext cx="3474720" cy="594360"/>
          </a:xfrm>
          <a:prstGeom prst="roundRect">
            <a:avLst>
              <a:gd name="adj" fmla="val 23077"/>
            </a:avLst>
          </a:prstGeom>
          <a:solidFill>
            <a:srgbClr val="242428"/>
          </a:solidFill>
          <a:ln w="8890">
            <a:solidFill>
              <a:srgbClr val="242428"/>
            </a:solidFill>
            <a:prstDash val="solid"/>
          </a:ln>
        </p:spPr>
      </p:sp>
      <p:sp>
        <p:nvSpPr>
          <p:cNvPr id="7" name="Text 4"/>
          <p:cNvSpPr txBox="1"/>
          <p:nvPr/>
        </p:nvSpPr>
        <p:spPr>
          <a:xfrm>
            <a:off x="82296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Try the sample</a:t>
            </a:r>
            <a:endParaRPr lang="en-US" sz="1600" dirty="0"/>
          </a:p>
        </p:txBody>
      </p:sp>
      <p:sp>
        <p:nvSpPr>
          <p:cNvPr id="8" name="Shape 5"/>
          <p:cNvSpPr/>
          <p:nvPr/>
        </p:nvSpPr>
        <p:spPr>
          <a:xfrm>
            <a:off x="4343400" y="5166360"/>
            <a:ext cx="3474720" cy="594360"/>
          </a:xfrm>
          <a:prstGeom prst="roundRect">
            <a:avLst>
              <a:gd name="adj" fmla="val 23077"/>
            </a:avLst>
          </a:prstGeom>
          <a:solidFill>
            <a:srgbClr val="242428"/>
          </a:solidFill>
          <a:ln w="8890">
            <a:solidFill>
              <a:srgbClr val="242428"/>
            </a:solidFill>
            <a:prstDash val="solid"/>
          </a:ln>
        </p:spPr>
      </p:sp>
      <p:sp>
        <p:nvSpPr>
          <p:cNvPr id="9" name="Text 6"/>
          <p:cNvSpPr txBox="1"/>
          <p:nvPr/>
        </p:nvSpPr>
        <p:spPr>
          <a:xfrm>
            <a:off x="452628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Check the output</a:t>
            </a:r>
            <a:endParaRPr lang="en-US" sz="1600" dirty="0"/>
          </a:p>
        </p:txBody>
      </p:sp>
      <p:sp>
        <p:nvSpPr>
          <p:cNvPr id="10" name="Shape 7"/>
          <p:cNvSpPr/>
          <p:nvPr/>
        </p:nvSpPr>
        <p:spPr>
          <a:xfrm>
            <a:off x="8046720" y="5166360"/>
            <a:ext cx="3474720" cy="594360"/>
          </a:xfrm>
          <a:prstGeom prst="roundRect">
            <a:avLst>
              <a:gd name="adj" fmla="val 23077"/>
            </a:avLst>
          </a:prstGeom>
          <a:solidFill>
            <a:srgbClr val="242428"/>
          </a:solidFill>
          <a:ln w="8890">
            <a:solidFill>
              <a:srgbClr val="242428"/>
            </a:solidFill>
            <a:prstDash val="solid"/>
          </a:ln>
        </p:spPr>
      </p:sp>
      <p:sp>
        <p:nvSpPr>
          <p:cNvPr id="11" name="Text 8"/>
          <p:cNvSpPr txBox="1"/>
          <p:nvPr/>
        </p:nvSpPr>
        <p:spPr>
          <a:xfrm>
            <a:off x="8229600" y="5312664"/>
            <a:ext cx="3063240" cy="365760"/>
          </a:xfrm>
          <a:prstGeom prst="rect">
            <a:avLst/>
          </a:prstGeom>
          <a:noFill/>
          <a:ln/>
        </p:spPr>
        <p:txBody>
          <a:bodyPr wrap="square" lIns="0" tIns="0" rIns="0" bIns="0" rtlCol="0" anchor="ctr"/>
          <a:lstStyle/>
          <a:p>
            <a:pPr indent="0" marL="0">
              <a:spcAft>
                <a:spcPts val="400"/>
              </a:spcAft>
              <a:buNone/>
            </a:pPr>
            <a:r>
              <a:rPr lang="en-US" sz="1600" dirty="0">
                <a:solidFill>
                  <a:srgbClr val="FFFFFF"/>
                </a:solidFill>
                <a:latin typeface="Inter" pitchFamily="34" charset="0"/>
                <a:ea typeface="Inter" pitchFamily="34" charset="-122"/>
                <a:cs typeface="Inter" pitchFamily="34" charset="-120"/>
              </a:rPr>
              <a:t>Use your own example</a:t>
            </a:r>
            <a:endParaRPr lang="en-US" sz="1600" dirty="0"/>
          </a:p>
        </p:txBody>
      </p:sp>
      <p:sp>
        <p:nvSpPr>
          <p:cNvPr id="12" name="Text 9"/>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B4B4BC"/>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3" name="Text 10"/>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B4B4BC"/>
                </a:solidFill>
                <a:latin typeface="JetBrains Mono" pitchFamily="34" charset="0"/>
                <a:ea typeface="JetBrains Mono" pitchFamily="34" charset="-122"/>
                <a:cs typeface="JetBrains Mono" pitchFamily="34" charset="-120"/>
              </a:rPr>
              <a:t>01 / 11</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Your numbered learning route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Start with the sample: You can identify one detail that the model must not invent.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Open your AI chat: The prompt contains the input, the output format and the boundaries.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Compare the first draft: The result is grounded in the sample rather than merely sounding confident.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02 / 11</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Continue: audit, adapt and save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4. Audit with the second prompt: A second AI answer is a checklist aid, not independent proof.</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5. Adapt one real example: Your actual constraints replace the fictional ones; unresolved facts remain questions.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6. Save one useful artifact: You can repeat the task without this lesson and know when to verify a source.</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03 / 11</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Read the practice input</a:t>
            </a:r>
            <a:endParaRPr lang="en-US" sz="3700" dirty="0"/>
          </a:p>
        </p:txBody>
      </p:sp>
      <p:sp>
        <p:nvSpPr>
          <p:cNvPr id="5" name="Text 2"/>
          <p:cNvSpPr txBox="1"/>
          <p:nvPr/>
        </p:nvSpPr>
        <p:spPr>
          <a:xfrm>
            <a:off x="822960" y="2880360"/>
            <a:ext cx="10515600" cy="2926080"/>
          </a:xfrm>
          <a:prstGeom prst="rect">
            <a:avLst/>
          </a:prstGeom>
          <a:noFill/>
          <a:ln/>
        </p:spPr>
        <p:txBody>
          <a:bodyPr wrap="square" lIns="0" tIns="0" rIns="0" bIns="0" rtlCol="0" anchor="ctr"/>
          <a:lstStyle/>
          <a:p>
            <a:pPr indent="0" marL="0">
              <a:spcAft>
                <a:spcPts val="400"/>
              </a:spcAft>
              <a:buNone/>
            </a:pPr>
            <a:r>
              <a:rPr lang="en-US" sz="2100" dirty="0">
                <a:solidFill>
                  <a:srgbClr val="18181B"/>
                </a:solidFill>
                <a:latin typeface="Inter" pitchFamily="34" charset="0"/>
                <a:ea typeface="Inter" pitchFamily="34" charset="-122"/>
                <a:cs typeface="Inter" pitchFamily="34" charset="-120"/>
              </a:rPr>
              <a:t>Fictional notice:</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Hi neighbours, our session are on Saturday at 10:00. Please bring you're laptop. The room holds 20 people. Snacks cost AED 15 per person. If you have question, reply before Thursday. We will not record the session.</a:t>
            </a:r>
            <a:endParaRPr lang="en-US" sz="2100" dirty="0"/>
          </a:p>
        </p:txBody>
      </p:sp>
      <p:sp>
        <p:nvSpPr>
          <p:cNvPr id="6" name="Text 3"/>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7" name="Text 4"/>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04 / 11</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Correct this notice and show every edit</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800" dirty="0">
                <a:solidFill>
                  <a:srgbClr val="FFFFFF"/>
                </a:solidFill>
                <a:latin typeface="Inter" pitchFamily="34" charset="0"/>
                <a:ea typeface="Inter" pitchFamily="34" charset="-122"/>
                <a:cs typeface="Inter" pitchFamily="34" charset="-120"/>
              </a:rPr>
              <a:t>Proofread for spelling, grammar and clarity. Return the corrected text and a change log (original→revision→reason). Preserve all numbers, times, prices, names and commitments. Flag unclear facts instead of guessing. Keep a friendly tone.</a:t>
            </a:r>
            <a:endParaRPr lang="en-US" sz="1800" dirty="0"/>
          </a:p>
          <a:p>
            <a:pPr indent="0" marL="0">
              <a:spcAft>
                <a:spcPts val="400"/>
              </a:spcAft>
              <a:buNone/>
            </a:pPr>
            <a:endParaRPr lang="en-US" sz="1800" dirty="0"/>
          </a:p>
          <a:p>
            <a:pPr indent="0" marL="0">
              <a:spcAft>
                <a:spcPts val="400"/>
              </a:spcAft>
              <a:buNone/>
            </a:pPr>
            <a:r>
              <a:rPr lang="en-US" sz="1800" dirty="0">
                <a:solidFill>
                  <a:srgbClr val="FFFFFF"/>
                </a:solidFill>
                <a:latin typeface="Inter" pitchFamily="34" charset="0"/>
                <a:ea typeface="Inter" pitchFamily="34" charset="-122"/>
                <a:cs typeface="Inter" pitchFamily="34" charset="-120"/>
              </a:rPr>
              <a:t>Use the practice input shown earlier. Open the companion link below to copy the complete prompt.</a:t>
            </a:r>
            <a:endParaRPr lang="en-US" sz="18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05 / 11</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Verify that proofreading preserved meaning</a:t>
            </a:r>
            <a:endParaRPr lang="en-US" sz="3700" dirty="0"/>
          </a:p>
        </p:txBody>
      </p:sp>
      <p:sp>
        <p:nvSpPr>
          <p:cNvPr id="5" name="Shape 2"/>
          <p:cNvSpPr/>
          <p:nvPr/>
        </p:nvSpPr>
        <p:spPr>
          <a:xfrm>
            <a:off x="594360" y="2743200"/>
            <a:ext cx="10972800" cy="3017520"/>
          </a:xfrm>
          <a:prstGeom prst="roundRect">
            <a:avLst>
              <a:gd name="adj" fmla="val 4545"/>
            </a:avLst>
          </a:prstGeom>
          <a:solidFill>
            <a:srgbClr val="0A0A0B"/>
          </a:solidFill>
          <a:ln w="8890">
            <a:solidFill>
              <a:srgbClr val="0A0A0B"/>
            </a:solidFill>
            <a:prstDash val="solid"/>
          </a:ln>
        </p:spPr>
      </p:sp>
      <p:sp>
        <p:nvSpPr>
          <p:cNvPr id="6" name="Text 3"/>
          <p:cNvSpPr txBox="1"/>
          <p:nvPr/>
        </p:nvSpPr>
        <p:spPr>
          <a:xfrm>
            <a:off x="886968" y="2971800"/>
            <a:ext cx="10351008" cy="2395728"/>
          </a:xfrm>
          <a:prstGeom prst="rect">
            <a:avLst/>
          </a:prstGeom>
          <a:noFill/>
          <a:ln/>
        </p:spPr>
        <p:txBody>
          <a:bodyPr wrap="square" lIns="0" tIns="0" rIns="0" bIns="0" rtlCol="0" anchor="ctr"/>
          <a:lstStyle/>
          <a:p>
            <a:pPr indent="0" marL="0">
              <a:spcAft>
                <a:spcPts val="400"/>
              </a:spcAft>
              <a:buNone/>
            </a:pPr>
            <a:r>
              <a:rPr lang="en-US" sz="1700" dirty="0">
                <a:solidFill>
                  <a:srgbClr val="FFFFFF"/>
                </a:solidFill>
                <a:latin typeface="Inter" pitchFamily="34" charset="0"/>
                <a:ea typeface="Inter" pitchFamily="34" charset="-122"/>
                <a:cs typeface="Inter" pitchFamily="34" charset="-120"/>
              </a:rPr>
              <a:t>Compare the original and revised draft. Check every number, date, price, policy and commitment. Identify changed meaning and missing text. Separate grammar edits from factual changes.</a:t>
            </a:r>
            <a:endParaRPr lang="en-US" sz="1700" dirty="0"/>
          </a:p>
          <a:p>
            <a:pPr indent="0" marL="0">
              <a:spcAft>
                <a:spcPts val="400"/>
              </a:spcAft>
              <a:buNone/>
            </a:pPr>
            <a:endParaRPr lang="en-US" sz="1700" dirty="0"/>
          </a:p>
          <a:p>
            <a:pPr indent="0" marL="0">
              <a:spcAft>
                <a:spcPts val="400"/>
              </a:spcAft>
              <a:buNone/>
            </a:pPr>
            <a:r>
              <a:rPr lang="en-US" sz="1700" dirty="0">
                <a:solidFill>
                  <a:srgbClr val="FFFFFF"/>
                </a:solidFill>
                <a:latin typeface="Inter" pitchFamily="34" charset="0"/>
                <a:ea typeface="Inter" pitchFamily="34" charset="-122"/>
                <a:cs typeface="Inter" pitchFamily="34" charset="-120"/>
              </a:rPr>
              <a:t>Use the practice input shown earlier. Open the companion link below to copy the complete prompt. Paste the answer you received into the draft placeholder.</a:t>
            </a:r>
            <a:endParaRPr lang="en-US" sz="1700" dirty="0"/>
          </a:p>
        </p:txBody>
      </p:sp>
      <p:sp>
        <p:nvSpPr>
          <p:cNvPr id="7" name="Text 4"/>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8" name="Text 5"/>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06 / 11</a:t>
            </a:r>
            <a:endParaRPr lang="en-US" sz="1000" dirty="0"/>
          </a:p>
        </p:txBody>
      </p:sp>
      <p:sp>
        <p:nvSpPr>
          <p:cNvPr id="9" name="Text 6">
            <a:hlinkClick r:id="rId2" tooltip="Open the browser companion, then click Copy prompt"/>
          </p:cNvPr>
          <p:cNvSpPr/>
          <p:nvPr/>
        </p:nvSpPr>
        <p:spPr>
          <a:xfrm>
            <a:off x="868680" y="5468112"/>
            <a:ext cx="9601200" cy="228600"/>
          </a:xfrm>
          <a:prstGeom prst="rect">
            <a:avLst/>
          </a:prstGeom>
          <a:noFill/>
          <a:ln/>
        </p:spPr>
        <p:txBody>
          <a:bodyPr wrap="square" lIns="0" tIns="0" rIns="0" bIns="0" rtlCol="0" anchor="ctr"/>
          <a:lstStyle/>
          <a:p>
            <a:pPr indent="0" marL="0">
              <a:buNone/>
            </a:pPr>
            <a:r>
              <a:rPr lang="en-US" sz="1200" u="sng" dirty="0">
                <a:solidFill>
                  <a:srgbClr val="FF8C97"/>
                </a:solidFill>
                <a:latin typeface="Inter" pitchFamily="34" charset="0"/>
                <a:ea typeface="Inter" pitchFamily="34" charset="-122"/>
                <a:cs typeface="Inter" pitchFamily="34" charset="-120"/>
                <a:hlinkClick r:id="rId2" invalidUrl="" action="" tgtFrame="" tooltip="Open the browser companion, then click Copy prompt" history="1" highlightClick="0" endSnd="0">
                  <a:extLst>
                    <a:ext uri="{A12FA001-AC4F-418D-AE19-62706E023703}">
                      <ahyp:hlinkClr xmlns:ahyp="http://schemas.microsoft.com/office/drawing/2018/hyperlinkcolor" val="tx"/>
                    </a:ext>
                  </a:extLst>
                </a:hlinkClick>
              </a:rPr>
              <a:t>Open copyable prompt</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What a useful result looks like</a:t>
            </a:r>
            <a:endParaRPr lang="en-US" sz="3700" dirty="0"/>
          </a:p>
        </p:txBody>
      </p:sp>
      <p:sp>
        <p:nvSpPr>
          <p:cNvPr id="5" name="Text 2"/>
          <p:cNvSpPr txBox="1"/>
          <p:nvPr/>
        </p:nvSpPr>
        <p:spPr>
          <a:xfrm>
            <a:off x="822960" y="2880360"/>
            <a:ext cx="10515600" cy="2926080"/>
          </a:xfrm>
          <a:prstGeom prst="rect">
            <a:avLst/>
          </a:prstGeom>
          <a:noFill/>
          <a:ln/>
        </p:spPr>
        <p:txBody>
          <a:bodyPr wrap="square" lIns="0" tIns="0" rIns="0" bIns="0" rtlCol="0" anchor="ctr"/>
          <a:lstStyle/>
          <a:p>
            <a:pPr indent="0" marL="0">
              <a:spcAft>
                <a:spcPts val="400"/>
              </a:spcAft>
              <a:buNone/>
            </a:pPr>
            <a:r>
              <a:rPr lang="en-US" sz="2100" dirty="0">
                <a:solidFill>
                  <a:srgbClr val="18181B"/>
                </a:solidFill>
                <a:latin typeface="Inter" pitchFamily="34" charset="0"/>
                <a:ea typeface="Inter" pitchFamily="34" charset="-122"/>
                <a:cs typeface="Inter" pitchFamily="34" charset="-120"/>
              </a:rPr>
              <a:t>Hi neighbours, our session is on Saturday at 10:00. Please bring your laptop. The room holds 20 people. Snacks cost AED 15 per person. If you have questions, reply before Thursday. We will not record the session.</a:t>
            </a:r>
            <a:endParaRPr lang="en-US" sz="2100" dirty="0"/>
          </a:p>
          <a:p>
            <a:pPr indent="0" marL="0">
              <a:spcAft>
                <a:spcPts val="400"/>
              </a:spcAft>
              <a:buNone/>
            </a:pPr>
            <a:r>
              <a:rPr lang="en-US" sz="2100" dirty="0">
                <a:solidFill>
                  <a:srgbClr val="18181B"/>
                </a:solidFill>
                <a:latin typeface="Inter" pitchFamily="34" charset="0"/>
                <a:ea typeface="Inter" pitchFamily="34" charset="-122"/>
                <a:cs typeface="Inter" pitchFamily="34" charset="-120"/>
              </a:rPr>
              <a:t>Change log: are→is; you're→your; question→questions. Numbers, dates and recording choice unchanged.</a:t>
            </a:r>
            <a:endParaRPr lang="en-US" sz="2100" dirty="0"/>
          </a:p>
        </p:txBody>
      </p:sp>
      <p:sp>
        <p:nvSpPr>
          <p:cNvPr id="6" name="Text 3"/>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7" name="Text 4"/>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07 / 11</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Check before using the result</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Time, capacity, currency and recording policy match the original.</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Every wording edit has a reason.</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An unclear fact becomes a question, not a silent correction.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08 / 11</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Make one real example</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Replace the sample with permitted, redacted input.</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Add your actual constraints and mark missing details.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Save the input, reviewed output and one correction.</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09 / 11</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More things you can try</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School letter: clear wording with unchanged dates.</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CV paragraph: grammar improvements without invented achievements.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Neighbourhood notice: short friendly text with unchanged terms.</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10 / 11</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AFA"/>
        </a:solidFill>
      </p:bgPr>
    </p:bg>
    <p:spTree>
      <p:nvGrpSpPr>
        <p:cNvPr id="1" name=""/>
        <p:cNvGrpSpPr/>
        <p:nvPr/>
      </p:nvGrpSpPr>
      <p:grpSpPr>
        <a:xfrm>
          <a:off x="0" y="0"/>
          <a:ext cx="0" cy="0"/>
          <a:chOff x="0" y="0"/>
          <a:chExt cx="0" cy="0"/>
        </a:xfrm>
      </p:grpSpPr>
      <p:pic>
        <p:nvPicPr>
          <p:cNvPr id="2" name="Image 0" descr="/private/tmp/neighbourhood-ai-rebuild/Neighbourhood AI Learning Path/shared-assets/wordmark-light.png">    </p:cNvPr>
          <p:cNvPicPr>
            <a:picLocks noChangeAspect="1"/>
          </p:cNvPicPr>
          <p:nvPr/>
        </p:nvPicPr>
        <p:blipFill>
          <a:blip r:embed="rId1"/>
          <a:stretch>
            <a:fillRect/>
          </a:stretch>
        </p:blipFill>
        <p:spPr>
          <a:xfrm>
            <a:off x="594360" y="384048"/>
            <a:ext cx="2240280" cy="370332"/>
          </a:xfrm>
          <a:prstGeom prst="rect">
            <a:avLst/>
          </a:prstGeom>
        </p:spPr>
      </p:pic>
      <p:sp>
        <p:nvSpPr>
          <p:cNvPr id="3" name="Text 0"/>
          <p:cNvSpPr txBox="1"/>
          <p:nvPr/>
        </p:nvSpPr>
        <p:spPr>
          <a:xfrm>
            <a:off x="621792" y="987552"/>
            <a:ext cx="10789920" cy="274320"/>
          </a:xfrm>
          <a:prstGeom prst="rect">
            <a:avLst/>
          </a:prstGeom>
          <a:noFill/>
          <a:ln/>
        </p:spPr>
        <p:txBody>
          <a:bodyPr wrap="square" lIns="0" tIns="0" rIns="0" bIns="0" rtlCol="0" anchor="ctr"/>
          <a:lstStyle/>
          <a:p>
            <a:pPr indent="0" marL="0">
              <a:spcAft>
                <a:spcPts val="400"/>
              </a:spcAft>
              <a:buNone/>
            </a:pPr>
            <a:r>
              <a:rPr lang="en-US" sz="1100" dirty="0">
                <a:solidFill>
                  <a:srgbClr val="C20E1C"/>
                </a:solidFill>
                <a:latin typeface="JetBrains Mono" pitchFamily="34" charset="0"/>
                <a:ea typeface="JetBrains Mono" pitchFamily="34" charset="-122"/>
                <a:cs typeface="JetBrains Mono" pitchFamily="34" charset="-120"/>
              </a:rPr>
              <a:t>EVERYDAY QUICK WIN 04</a:t>
            </a:r>
            <a:endParaRPr lang="en-US" sz="1100" dirty="0"/>
          </a:p>
        </p:txBody>
      </p:sp>
      <p:sp>
        <p:nvSpPr>
          <p:cNvPr id="4" name="Text 1"/>
          <p:cNvSpPr txBox="1"/>
          <p:nvPr/>
        </p:nvSpPr>
        <p:spPr>
          <a:xfrm>
            <a:off x="594360" y="1508760"/>
            <a:ext cx="10972800" cy="1024128"/>
          </a:xfrm>
          <a:prstGeom prst="rect">
            <a:avLst/>
          </a:prstGeom>
          <a:noFill/>
          <a:ln/>
        </p:spPr>
        <p:txBody>
          <a:bodyPr wrap="square" lIns="0" tIns="0" rIns="0" bIns="0" rtlCol="0" anchor="ctr"/>
          <a:lstStyle/>
          <a:p>
            <a:pPr indent="0" marL="0">
              <a:spcAft>
                <a:spcPts val="400"/>
              </a:spcAft>
              <a:buNone/>
            </a:pPr>
            <a:r>
              <a:rPr lang="en-US" sz="3700" b="1" dirty="0">
                <a:solidFill>
                  <a:srgbClr val="0A0A0B"/>
                </a:solidFill>
                <a:latin typeface="Inter" pitchFamily="34" charset="0"/>
                <a:ea typeface="Inter" pitchFamily="34" charset="-122"/>
                <a:cs typeface="Inter" pitchFamily="34" charset="-120"/>
              </a:rPr>
              <a:t>Keep your win, then go further</a:t>
            </a:r>
            <a:endParaRPr lang="en-US" sz="3700" dirty="0"/>
          </a:p>
        </p:txBody>
      </p:sp>
      <p:sp>
        <p:nvSpPr>
          <p:cNvPr id="5" name="Shape 2"/>
          <p:cNvSpPr/>
          <p:nvPr/>
        </p:nvSpPr>
        <p:spPr>
          <a:xfrm>
            <a:off x="594360" y="2788920"/>
            <a:ext cx="585216" cy="585216"/>
          </a:xfrm>
          <a:prstGeom prst="roundRect">
            <a:avLst>
              <a:gd name="adj" fmla="val 23438"/>
            </a:avLst>
          </a:prstGeom>
          <a:solidFill>
            <a:srgbClr val="FEECEC"/>
          </a:solidFill>
          <a:ln w="8890">
            <a:solidFill>
              <a:srgbClr val="FEECEC"/>
            </a:solidFill>
            <a:prstDash val="solid"/>
          </a:ln>
        </p:spPr>
      </p:sp>
      <p:sp>
        <p:nvSpPr>
          <p:cNvPr id="6" name="Text 3"/>
          <p:cNvSpPr txBox="1"/>
          <p:nvPr/>
        </p:nvSpPr>
        <p:spPr>
          <a:xfrm>
            <a:off x="795528" y="2907792"/>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1</a:t>
            </a:r>
            <a:endParaRPr lang="en-US" sz="1600" dirty="0"/>
          </a:p>
        </p:txBody>
      </p:sp>
      <p:sp>
        <p:nvSpPr>
          <p:cNvPr id="7" name="Text 4"/>
          <p:cNvSpPr txBox="1"/>
          <p:nvPr/>
        </p:nvSpPr>
        <p:spPr>
          <a:xfrm>
            <a:off x="1508760" y="2816352"/>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Explain one correction to a neighbour.</a:t>
            </a:r>
            <a:endParaRPr lang="en-US" sz="2400" dirty="0"/>
          </a:p>
        </p:txBody>
      </p:sp>
      <p:sp>
        <p:nvSpPr>
          <p:cNvPr id="8" name="Shape 5"/>
          <p:cNvSpPr/>
          <p:nvPr/>
        </p:nvSpPr>
        <p:spPr>
          <a:xfrm>
            <a:off x="594360" y="3813048"/>
            <a:ext cx="585216" cy="585216"/>
          </a:xfrm>
          <a:prstGeom prst="roundRect">
            <a:avLst>
              <a:gd name="adj" fmla="val 23438"/>
            </a:avLst>
          </a:prstGeom>
          <a:solidFill>
            <a:srgbClr val="FEECEC"/>
          </a:solidFill>
          <a:ln w="8890">
            <a:solidFill>
              <a:srgbClr val="FEECEC"/>
            </a:solidFill>
            <a:prstDash val="solid"/>
          </a:ln>
        </p:spPr>
      </p:sp>
      <p:sp>
        <p:nvSpPr>
          <p:cNvPr id="9" name="Text 6"/>
          <p:cNvSpPr txBox="1"/>
          <p:nvPr/>
        </p:nvSpPr>
        <p:spPr>
          <a:xfrm>
            <a:off x="795528" y="3931920"/>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2</a:t>
            </a:r>
            <a:endParaRPr lang="en-US" sz="1600" dirty="0"/>
          </a:p>
        </p:txBody>
      </p:sp>
      <p:sp>
        <p:nvSpPr>
          <p:cNvPr id="10" name="Text 7"/>
          <p:cNvSpPr txBox="1"/>
          <p:nvPr/>
        </p:nvSpPr>
        <p:spPr>
          <a:xfrm>
            <a:off x="1508760" y="3840480"/>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Use the browser companion for the full sample and numbered steps.</a:t>
            </a:r>
            <a:endParaRPr lang="en-US" sz="2400" dirty="0"/>
          </a:p>
        </p:txBody>
      </p:sp>
      <p:sp>
        <p:nvSpPr>
          <p:cNvPr id="11" name="Shape 8"/>
          <p:cNvSpPr/>
          <p:nvPr/>
        </p:nvSpPr>
        <p:spPr>
          <a:xfrm>
            <a:off x="594360" y="4837176"/>
            <a:ext cx="585216" cy="585216"/>
          </a:xfrm>
          <a:prstGeom prst="roundRect">
            <a:avLst>
              <a:gd name="adj" fmla="val 23438"/>
            </a:avLst>
          </a:prstGeom>
          <a:solidFill>
            <a:srgbClr val="FEECEC"/>
          </a:solidFill>
          <a:ln w="8890">
            <a:solidFill>
              <a:srgbClr val="FEECEC"/>
            </a:solidFill>
            <a:prstDash val="solid"/>
          </a:ln>
        </p:spPr>
      </p:sp>
      <p:sp>
        <p:nvSpPr>
          <p:cNvPr id="12" name="Text 9"/>
          <p:cNvSpPr txBox="1"/>
          <p:nvPr/>
        </p:nvSpPr>
        <p:spPr>
          <a:xfrm>
            <a:off x="795528" y="4956048"/>
            <a:ext cx="219456" cy="365760"/>
          </a:xfrm>
          <a:prstGeom prst="rect">
            <a:avLst/>
          </a:prstGeom>
          <a:noFill/>
          <a:ln/>
        </p:spPr>
        <p:txBody>
          <a:bodyPr wrap="square" lIns="0" tIns="0" rIns="0" bIns="0" rtlCol="0" anchor="ctr"/>
          <a:lstStyle/>
          <a:p>
            <a:pPr indent="0" marL="0">
              <a:spcAft>
                <a:spcPts val="400"/>
              </a:spcAft>
              <a:buNone/>
            </a:pPr>
            <a:r>
              <a:rPr lang="en-US" sz="1600" b="1" dirty="0">
                <a:solidFill>
                  <a:srgbClr val="C20E1C"/>
                </a:solidFill>
                <a:latin typeface="JetBrains Mono" pitchFamily="34" charset="0"/>
                <a:ea typeface="JetBrains Mono" pitchFamily="34" charset="-122"/>
                <a:cs typeface="JetBrains Mono" pitchFamily="34" charset="-120"/>
              </a:rPr>
              <a:t>3</a:t>
            </a:r>
            <a:endParaRPr lang="en-US" sz="1600" dirty="0"/>
          </a:p>
        </p:txBody>
      </p:sp>
      <p:sp>
        <p:nvSpPr>
          <p:cNvPr id="13" name="Text 10"/>
          <p:cNvSpPr txBox="1"/>
          <p:nvPr/>
        </p:nvSpPr>
        <p:spPr>
          <a:xfrm>
            <a:off x="1508760" y="4864608"/>
            <a:ext cx="9875520" cy="841248"/>
          </a:xfrm>
          <a:prstGeom prst="rect">
            <a:avLst/>
          </a:prstGeom>
          <a:noFill/>
          <a:ln/>
        </p:spPr>
        <p:txBody>
          <a:bodyPr wrap="square" lIns="0" tIns="0" rIns="0" bIns="0" rtlCol="0" anchor="ctr"/>
          <a:lstStyle/>
          <a:p>
            <a:pPr indent="0" marL="0">
              <a:spcAft>
                <a:spcPts val="400"/>
              </a:spcAft>
              <a:buNone/>
            </a:pPr>
            <a:r>
              <a:rPr lang="en-US" sz="2400" dirty="0">
                <a:solidFill>
                  <a:srgbClr val="18181B"/>
                </a:solidFill>
                <a:latin typeface="Inter" pitchFamily="34" charset="0"/>
                <a:ea typeface="Inter" pitchFamily="34" charset="-122"/>
                <a:cs typeface="Inter" pitchFamily="34" charset="-120"/>
              </a:rPr>
              <a:t>Continue to module 01 for checking AI claims, then module 02 for a bounded assistant.</a:t>
            </a:r>
            <a:endParaRPr lang="en-US" sz="2400" dirty="0"/>
          </a:p>
        </p:txBody>
      </p:sp>
      <p:sp>
        <p:nvSpPr>
          <p:cNvPr id="14" name="Text 11"/>
          <p:cNvSpPr txBox="1"/>
          <p:nvPr/>
        </p:nvSpPr>
        <p:spPr>
          <a:xfrm>
            <a:off x="621792" y="6172200"/>
            <a:ext cx="10058400" cy="384048"/>
          </a:xfrm>
          <a:prstGeom prst="rect">
            <a:avLst/>
          </a:prstGeom>
          <a:noFill/>
          <a:ln/>
        </p:spPr>
        <p:txBody>
          <a:bodyPr wrap="square" lIns="0" tIns="0" rIns="0" bIns="0" rtlCol="0" anchor="ctr"/>
          <a:lstStyle/>
          <a:p>
            <a:pPr indent="0" marL="0">
              <a:spcAft>
                <a:spcPts val="400"/>
              </a:spcAft>
              <a:buNone/>
            </a:pPr>
            <a:r>
              <a:rPr lang="en-US" sz="1300" dirty="0">
                <a:solidFill>
                  <a:srgbClr val="71717A"/>
                </a:solidFill>
                <a:latin typeface="Inter" pitchFamily="34" charset="0"/>
                <a:ea typeface="Inter" pitchFamily="34" charset="-122"/>
                <a:cs typeface="Inter" pitchFamily="34" charset="-120"/>
              </a:rPr>
              <a:t>Read the input. Check the result. Keep your own artifact.</a:t>
            </a:r>
            <a:endParaRPr lang="en-US" sz="1300" dirty="0"/>
          </a:p>
        </p:txBody>
      </p:sp>
      <p:sp>
        <p:nvSpPr>
          <p:cNvPr id="15" name="Text 12"/>
          <p:cNvSpPr txBox="1"/>
          <p:nvPr/>
        </p:nvSpPr>
        <p:spPr>
          <a:xfrm>
            <a:off x="10652760" y="6217920"/>
            <a:ext cx="914400" cy="274320"/>
          </a:xfrm>
          <a:prstGeom prst="rect">
            <a:avLst/>
          </a:prstGeom>
          <a:noFill/>
          <a:ln/>
        </p:spPr>
        <p:txBody>
          <a:bodyPr wrap="square" lIns="0" tIns="0" rIns="0" bIns="0" rtlCol="0" anchor="ctr"/>
          <a:lstStyle/>
          <a:p>
            <a:pPr indent="0" marL="0">
              <a:spcAft>
                <a:spcPts val="400"/>
              </a:spcAft>
              <a:buNone/>
            </a:pPr>
            <a:r>
              <a:rPr lang="en-US" sz="1000" dirty="0">
                <a:solidFill>
                  <a:srgbClr val="71717A"/>
                </a:solidFill>
                <a:latin typeface="JetBrains Mono" pitchFamily="34" charset="0"/>
                <a:ea typeface="JetBrains Mono" pitchFamily="34" charset="-122"/>
                <a:cs typeface="JetBrains Mono" pitchFamily="34" charset="-120"/>
              </a:rPr>
              <a:t>11 / 11</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Inter"/>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Inter"/>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Neighbourhood learning community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Proofread without changing the facts</dc:title>
  <dc:subject>Original neighbourhood AI Builder Path</dc:subject>
  <dc:creator>@iamsajaldubey</dc:creator>
  <cp:lastModifiedBy>@iamsajaldubey</cp:lastModifiedBy>
  <cp:revision>1</cp:revision>
  <dcterms:created xsi:type="dcterms:W3CDTF">2026-10-08T19:02:57Z</dcterms:created>
  <dcterms:modified xsi:type="dcterms:W3CDTF">2026-10-08T19:02:57Z</dcterms:modified>
</cp:coreProperties>
</file>