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</p:sldIdLst>
  <p:notesMasterIdLst>
    <p:notesMasterId r:id="rId13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notesMaster" Target="notesMasters/notesMaster1.xml"/><Relationship Id="rId14" Type="http://schemas.openxmlformats.org/officeDocument/2006/relationships/presProps" Target="presProps.xml"/><Relationship Id="rId15" Type="http://schemas.openxmlformats.org/officeDocument/2006/relationships/viewProps" Target="viewProps.xml"/><Relationship Id="rId16" Type="http://schemas.openxmlformats.org/officeDocument/2006/relationships/theme" Target="theme/theme1.xml"/><Relationship Id="rId1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2 minutes
Start with headers or fictional samples, not private email bodies. Search operators can match conversations containing mixed messages. Do not bulk-delete from a model suggestion.
References:
Original learning content. Examples are invented for practice, not captured model outputs.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2 minutes
Start with the sample: Copy the fictional input below. Read what is known and what is missing.
Open your AI chat: Use an AI chat you already have access to. Start a fresh conversation and paste the first prompt.
Compare the first draft: Read the illustrative result, then compare it with the answer you received. Outputs can differ.
Audit with the second prompt: Paste the answer into the review prompt. Inspect each flagged issue yourself.
Adapt one real example: In Gmail, try in:inbox category:promotions older_than:6m to preview candidates. Inspect each conversation and archive only five messages you choose. Find one again in All Mail/search. Archiving clears the Inbox, not storage. Other mail apps have different controls.
Save one useful artifact: Save your input, reviewed output and one correction. Explain the check you used to a neighbour.
References:
Original learning content. Examples are invented for practice, not captured model outputs.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2 minutes
Start with headers or fictional samples, not private email bodies. Search operators can match conversations containing mixed messages. Do not bulk-delete from a model suggestion.
References:
Original learning content. Examples are invented for practice, not captured model outputs.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2 minutes
Start with headers or fictional samples, not private email bodies. Search operators can match conversations containing mixed messages. Do not bulk-delete from a model suggestion.
References:
Original learning content. Examples are invented for practice, not captured model outputs.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2 minutes
Classify these fictional headers as Keep, Reply/action, Review for archive, or Inspect suspiciously. Return ID, reason and next manual step. Do not delete, open links, unsubscribe or access my inbox. Protect records and time-sensitive messages.
SAMPLE INPUT
Fictional inbox headers only:
E 01: Bank receipt, yesterday, important, keep for records.
E 02: Course newsletter, eight months old, unread, promotional.
E 03: School schedule update, today, starred, action needed.
E 04: Shop sale, seven months old, promotional.
E 05: Team asks for a reply by Friday, today.
E 06: Unknown sender says verify your password, today.
Start with headers or fictional samples, not private email bodies. Search operators can match conversations containing mixed messages. Do not bulk-delete from a model suggestion.
In Gmail, try in:inbox category:promotions older_than:6m to preview candidates. Inspect each conversation and archive only five messages you choose. Find one again in All Mail/search. Archiving clears the Inbox, not storage. Other mail apps have different controls.
References:
Original learning content. Examples are invented for practice, not captured model outputs.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2 minutes
Audit the proposal against these headers. Flag any financial record, school notice or reply request wrongly treated as clutter. Explain what a person should inspect before archiving. Do not perform account actions.
ORIGINAL INPUT
Fictional inbox headers only:
E 01: Bank receipt, yesterday, important, keep for records.
E 02: Course newsletter, eight months old, unread, promotional.
E 03: School schedule update, today, starred, action needed.
E 04: Shop sale, seven months old, promotional.
E 05: Team asks for a reply by Friday, today.
E 06: Unknown sender says verify your password, today.
DRAFT TO CHECK
[Paste the draft you received.]
Start with headers or fictional samples, not private email bodies. Search operators can match conversations containing mixed messages. Do not bulk-delete from a model suggestion.
In Gmail, try in:inbox category:promotions older_than:6m to preview candidates. Inspect each conversation and archive only five messages you choose. Find one again in All Mail/search. Archiving clears the Inbox, not storage. Other mail apps have different controls.
References:
Original learning content. Examples are invented for practice, not captured model outputs.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2 minutes
Illustrative reviewed example, not a guaranteed model answer.
Fictional inbox headers only:
E 01: Bank receipt, yesterday, important, keep for records.
E 02: Course newsletter, eight months old, unread, promotional.
E 03: School schedule update, today, starred, action needed.
E 04: Shop sale, seven months old, promotional.
E 05: Team asks for a reply by Friday, today.
E 06: Unknown sender says verify your password, today.
References:
Original learning content. Examples are invented for practice, not captured model outputs.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2 minutes
Start with headers or fictional samples, not private email bodies. Search operators can match conversations containing mixed messages. Do not bulk-delete from a model suggestion.
Sources:
Gmail search operators https://support.google.com/mail/answer/7190?hl=en
Gmail archive and retrieval https://support.google.com/mail/answer/6576?hl=en
References:
Original learning content. Examples are invented for practice, not captured model outputs.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2 minutes
In Gmail, try in:inbox category:promotions older_than:6m to preview candidates. Inspect each conversation and archive only five messages you choose. Find one again in All Mail/search. Archiving clears the Inbox, not storage. Other mail apps have different controls.
References:
Original learning content. Examples are invented for practice, not captured model outputs.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2 minutes
Start with headers or fictional samples, not private email bodies. Search operators can match conversations containing mixed messages. Do not bulk-delete from a model suggestion.
References:
Original learning content. Examples are invented for practice, not captured model outputs.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2 minutes
Start with headers or fictional samples, not private email bodies. Search operators can match conversations containing mixed messages. Do not bulk-delete from a model suggestion.
References:
Original learning content. Examples are invented for practice, not captured model outputs.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hyperlink" Target="https://learn.sajaldubey.com/00-everyday-quick-wins/02-email-cleanup/index.html#qw-02-create" TargetMode="External"/><Relationship Id="rId1" Type="http://schemas.openxmlformats.org/officeDocument/2006/relationships/image" Target="../media/image-5-1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hyperlink" Target="https://learn.sajaldubey.com/00-everyday-quick-wins/02-email-cleanup/index.html#qw-02-review" TargetMode="External"/><Relationship Id="rId1" Type="http://schemas.openxmlformats.org/officeDocument/2006/relationships/image" Target="../media/image-6-1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A0A0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private/tmp/neighbourhood-ai-rebuild/Neighbourhood AI Learning Path/shared-assets/wordmark-dark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94360" y="384048"/>
            <a:ext cx="2240280" cy="370332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621792" y="987552"/>
            <a:ext cx="107899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spcAft>
                <a:spcPts val="400"/>
              </a:spcAft>
              <a:buNone/>
            </a:pPr>
            <a:r>
              <a:rPr lang="en-US" sz="1100" dirty="0">
                <a:solidFill>
                  <a:srgbClr val="FF5163"/>
                </a:solidFill>
                <a:latin typeface="JetBrains Mono" pitchFamily="34" charset="0"/>
                <a:ea typeface="JetBrains Mono" pitchFamily="34" charset="-122"/>
                <a:cs typeface="JetBrains Mono" pitchFamily="34" charset="-120"/>
              </a:rPr>
              <a:t>EVERYDAY QUICK WIN 02</a:t>
            </a:r>
            <a:endParaRPr lang="en-US" sz="1100" dirty="0"/>
          </a:p>
        </p:txBody>
      </p:sp>
      <p:sp>
        <p:nvSpPr>
          <p:cNvPr id="4" name="Text 1"/>
          <p:cNvSpPr txBox="1"/>
          <p:nvPr/>
        </p:nvSpPr>
        <p:spPr>
          <a:xfrm>
            <a:off x="594360" y="1600200"/>
            <a:ext cx="10515600" cy="182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spcAft>
                <a:spcPts val="400"/>
              </a:spcAft>
              <a:buNone/>
            </a:pPr>
            <a:r>
              <a:rPr lang="en-US" sz="5400" b="1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Clear email clutter without losing important mail</a:t>
            </a:r>
            <a:endParaRPr lang="en-US" sz="5400" dirty="0"/>
          </a:p>
        </p:txBody>
      </p:sp>
      <p:sp>
        <p:nvSpPr>
          <p:cNvPr id="5" name="Text 2"/>
          <p:cNvSpPr txBox="1"/>
          <p:nvPr/>
        </p:nvSpPr>
        <p:spPr>
          <a:xfrm>
            <a:off x="640080" y="3794760"/>
            <a:ext cx="97840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spcAft>
                <a:spcPts val="400"/>
              </a:spcAft>
              <a:buNone/>
            </a:pPr>
            <a:r>
              <a:rPr lang="en-US" sz="2700" dirty="0">
                <a:solidFill>
                  <a:srgbClr val="D4D4D8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Create a reviewed triage list and archive a small batch you have checked.</a:t>
            </a:r>
            <a:endParaRPr lang="en-US" sz="2700" dirty="0"/>
          </a:p>
        </p:txBody>
      </p:sp>
      <p:sp>
        <p:nvSpPr>
          <p:cNvPr id="6" name="Shape 3"/>
          <p:cNvSpPr/>
          <p:nvPr/>
        </p:nvSpPr>
        <p:spPr>
          <a:xfrm>
            <a:off x="640080" y="5166360"/>
            <a:ext cx="3474720" cy="594360"/>
          </a:xfrm>
          <a:prstGeom prst="roundRect">
            <a:avLst>
              <a:gd name="adj" fmla="val 23077"/>
            </a:avLst>
          </a:prstGeom>
          <a:solidFill>
            <a:srgbClr val="242428"/>
          </a:solidFill>
          <a:ln w="8890">
            <a:solidFill>
              <a:srgbClr val="242428"/>
            </a:solidFill>
            <a:prstDash val="solid"/>
          </a:ln>
        </p:spPr>
      </p:sp>
      <p:sp>
        <p:nvSpPr>
          <p:cNvPr id="7" name="Text 4"/>
          <p:cNvSpPr txBox="1"/>
          <p:nvPr/>
        </p:nvSpPr>
        <p:spPr>
          <a:xfrm>
            <a:off x="822960" y="5312664"/>
            <a:ext cx="30632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spcAft>
                <a:spcPts val="400"/>
              </a:spcAft>
              <a:buNone/>
            </a:pPr>
            <a:r>
              <a:rPr lang="en-US" sz="1600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Try the sample</a:t>
            </a:r>
            <a:endParaRPr lang="en-US" sz="1600" dirty="0"/>
          </a:p>
        </p:txBody>
      </p:sp>
      <p:sp>
        <p:nvSpPr>
          <p:cNvPr id="8" name="Shape 5"/>
          <p:cNvSpPr/>
          <p:nvPr/>
        </p:nvSpPr>
        <p:spPr>
          <a:xfrm>
            <a:off x="4343400" y="5166360"/>
            <a:ext cx="3474720" cy="594360"/>
          </a:xfrm>
          <a:prstGeom prst="roundRect">
            <a:avLst>
              <a:gd name="adj" fmla="val 23077"/>
            </a:avLst>
          </a:prstGeom>
          <a:solidFill>
            <a:srgbClr val="242428"/>
          </a:solidFill>
          <a:ln w="8890">
            <a:solidFill>
              <a:srgbClr val="242428"/>
            </a:solidFill>
            <a:prstDash val="solid"/>
          </a:ln>
        </p:spPr>
      </p:sp>
      <p:sp>
        <p:nvSpPr>
          <p:cNvPr id="9" name="Text 6"/>
          <p:cNvSpPr txBox="1"/>
          <p:nvPr/>
        </p:nvSpPr>
        <p:spPr>
          <a:xfrm>
            <a:off x="4526280" y="5312664"/>
            <a:ext cx="30632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spcAft>
                <a:spcPts val="400"/>
              </a:spcAft>
              <a:buNone/>
            </a:pPr>
            <a:r>
              <a:rPr lang="en-US" sz="1600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Check the output</a:t>
            </a:r>
            <a:endParaRPr lang="en-US" sz="1600" dirty="0"/>
          </a:p>
        </p:txBody>
      </p:sp>
      <p:sp>
        <p:nvSpPr>
          <p:cNvPr id="10" name="Shape 7"/>
          <p:cNvSpPr/>
          <p:nvPr/>
        </p:nvSpPr>
        <p:spPr>
          <a:xfrm>
            <a:off x="8046720" y="5166360"/>
            <a:ext cx="3474720" cy="594360"/>
          </a:xfrm>
          <a:prstGeom prst="roundRect">
            <a:avLst>
              <a:gd name="adj" fmla="val 23077"/>
            </a:avLst>
          </a:prstGeom>
          <a:solidFill>
            <a:srgbClr val="242428"/>
          </a:solidFill>
          <a:ln w="8890">
            <a:solidFill>
              <a:srgbClr val="242428"/>
            </a:solidFill>
            <a:prstDash val="solid"/>
          </a:ln>
        </p:spPr>
      </p:sp>
      <p:sp>
        <p:nvSpPr>
          <p:cNvPr id="11" name="Text 8"/>
          <p:cNvSpPr txBox="1"/>
          <p:nvPr/>
        </p:nvSpPr>
        <p:spPr>
          <a:xfrm>
            <a:off x="8229600" y="5312664"/>
            <a:ext cx="30632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spcAft>
                <a:spcPts val="400"/>
              </a:spcAft>
              <a:buNone/>
            </a:pPr>
            <a:r>
              <a:rPr lang="en-US" sz="1600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Use your own example</a:t>
            </a:r>
            <a:endParaRPr lang="en-US" sz="1600" dirty="0"/>
          </a:p>
        </p:txBody>
      </p:sp>
      <p:sp>
        <p:nvSpPr>
          <p:cNvPr id="12" name="Text 9"/>
          <p:cNvSpPr txBox="1"/>
          <p:nvPr/>
        </p:nvSpPr>
        <p:spPr>
          <a:xfrm>
            <a:off x="621792" y="6172200"/>
            <a:ext cx="1005840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spcAft>
                <a:spcPts val="400"/>
              </a:spcAft>
              <a:buNone/>
            </a:pPr>
            <a:r>
              <a:rPr lang="en-US" sz="1300" dirty="0">
                <a:solidFill>
                  <a:srgbClr val="B4B4BC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Read the input. Check the result. Keep your own artifact.</a:t>
            </a:r>
            <a:endParaRPr lang="en-US" sz="1300" dirty="0"/>
          </a:p>
        </p:txBody>
      </p:sp>
      <p:sp>
        <p:nvSpPr>
          <p:cNvPr id="13" name="Text 10"/>
          <p:cNvSpPr txBox="1"/>
          <p:nvPr/>
        </p:nvSpPr>
        <p:spPr>
          <a:xfrm>
            <a:off x="10652760" y="6217920"/>
            <a:ext cx="914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spcAft>
                <a:spcPts val="400"/>
              </a:spcAft>
              <a:buNone/>
            </a:pPr>
            <a:r>
              <a:rPr lang="en-US" sz="1000" dirty="0">
                <a:solidFill>
                  <a:srgbClr val="B4B4BC"/>
                </a:solidFill>
                <a:latin typeface="JetBrains Mono" pitchFamily="34" charset="0"/>
                <a:ea typeface="JetBrains Mono" pitchFamily="34" charset="-122"/>
                <a:cs typeface="JetBrains Mono" pitchFamily="34" charset="-120"/>
              </a:rPr>
              <a:t>01 / 11</a:t>
            </a:r>
            <a:endParaRPr lang="en-US" sz="1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AFAF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private/tmp/neighbourhood-ai-rebuild/Neighbourhood AI Learning Path/shared-assets/wordmark-light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94360" y="384048"/>
            <a:ext cx="2240280" cy="370332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621792" y="987552"/>
            <a:ext cx="107899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spcAft>
                <a:spcPts val="400"/>
              </a:spcAft>
              <a:buNone/>
            </a:pPr>
            <a:r>
              <a:rPr lang="en-US" sz="1100" dirty="0">
                <a:solidFill>
                  <a:srgbClr val="C20E1C"/>
                </a:solidFill>
                <a:latin typeface="JetBrains Mono" pitchFamily="34" charset="0"/>
                <a:ea typeface="JetBrains Mono" pitchFamily="34" charset="-122"/>
                <a:cs typeface="JetBrains Mono" pitchFamily="34" charset="-120"/>
              </a:rPr>
              <a:t>EVERYDAY QUICK WIN 02</a:t>
            </a:r>
            <a:endParaRPr lang="en-US" sz="1100" dirty="0"/>
          </a:p>
        </p:txBody>
      </p:sp>
      <p:sp>
        <p:nvSpPr>
          <p:cNvPr id="4" name="Text 1"/>
          <p:cNvSpPr txBox="1"/>
          <p:nvPr/>
        </p:nvSpPr>
        <p:spPr>
          <a:xfrm>
            <a:off x="594360" y="1508760"/>
            <a:ext cx="10972800" cy="10241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spcAft>
                <a:spcPts val="400"/>
              </a:spcAft>
              <a:buNone/>
            </a:pPr>
            <a:r>
              <a:rPr lang="en-US" sz="3700" b="1" dirty="0">
                <a:solidFill>
                  <a:srgbClr val="0A0A0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Your numbered learning route</a:t>
            </a:r>
            <a:endParaRPr lang="en-US" sz="3700" dirty="0"/>
          </a:p>
        </p:txBody>
      </p:sp>
      <p:sp>
        <p:nvSpPr>
          <p:cNvPr id="5" name="Shape 2"/>
          <p:cNvSpPr/>
          <p:nvPr/>
        </p:nvSpPr>
        <p:spPr>
          <a:xfrm>
            <a:off x="594360" y="2788920"/>
            <a:ext cx="585216" cy="585216"/>
          </a:xfrm>
          <a:prstGeom prst="roundRect">
            <a:avLst>
              <a:gd name="adj" fmla="val 23438"/>
            </a:avLst>
          </a:prstGeom>
          <a:solidFill>
            <a:srgbClr val="FEECEC"/>
          </a:solidFill>
          <a:ln w="8890">
            <a:solidFill>
              <a:srgbClr val="FEECEC"/>
            </a:solidFill>
            <a:prstDash val="solid"/>
          </a:ln>
        </p:spPr>
      </p:sp>
      <p:sp>
        <p:nvSpPr>
          <p:cNvPr id="6" name="Text 3"/>
          <p:cNvSpPr txBox="1"/>
          <p:nvPr/>
        </p:nvSpPr>
        <p:spPr>
          <a:xfrm>
            <a:off x="795528" y="2907792"/>
            <a:ext cx="219456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spcAft>
                <a:spcPts val="400"/>
              </a:spcAft>
              <a:buNone/>
            </a:pPr>
            <a:r>
              <a:rPr lang="en-US" sz="1600" b="1" dirty="0">
                <a:solidFill>
                  <a:srgbClr val="C20E1C"/>
                </a:solidFill>
                <a:latin typeface="JetBrains Mono" pitchFamily="34" charset="0"/>
                <a:ea typeface="JetBrains Mono" pitchFamily="34" charset="-122"/>
                <a:cs typeface="JetBrains Mono" pitchFamily="34" charset="-120"/>
              </a:rPr>
              <a:t>1</a:t>
            </a:r>
            <a:endParaRPr lang="en-US" sz="1600" dirty="0"/>
          </a:p>
        </p:txBody>
      </p:sp>
      <p:sp>
        <p:nvSpPr>
          <p:cNvPr id="7" name="Text 4"/>
          <p:cNvSpPr txBox="1"/>
          <p:nvPr/>
        </p:nvSpPr>
        <p:spPr>
          <a:xfrm>
            <a:off x="1508760" y="2816352"/>
            <a:ext cx="9875520" cy="8412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spcAft>
                <a:spcPts val="400"/>
              </a:spcAft>
              <a:buNone/>
            </a:pPr>
            <a:r>
              <a:rPr lang="en-US" sz="2400" dirty="0">
                <a:solidFill>
                  <a:srgbClr val="18181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Start with the sample: You can identify one detail that the model must not invent.</a:t>
            </a:r>
            <a:endParaRPr lang="en-US" sz="2400" dirty="0"/>
          </a:p>
        </p:txBody>
      </p:sp>
      <p:sp>
        <p:nvSpPr>
          <p:cNvPr id="8" name="Shape 5"/>
          <p:cNvSpPr/>
          <p:nvPr/>
        </p:nvSpPr>
        <p:spPr>
          <a:xfrm>
            <a:off x="594360" y="3813048"/>
            <a:ext cx="585216" cy="585216"/>
          </a:xfrm>
          <a:prstGeom prst="roundRect">
            <a:avLst>
              <a:gd name="adj" fmla="val 23438"/>
            </a:avLst>
          </a:prstGeom>
          <a:solidFill>
            <a:srgbClr val="FEECEC"/>
          </a:solidFill>
          <a:ln w="8890">
            <a:solidFill>
              <a:srgbClr val="FEECEC"/>
            </a:solidFill>
            <a:prstDash val="solid"/>
          </a:ln>
        </p:spPr>
      </p:sp>
      <p:sp>
        <p:nvSpPr>
          <p:cNvPr id="9" name="Text 6"/>
          <p:cNvSpPr txBox="1"/>
          <p:nvPr/>
        </p:nvSpPr>
        <p:spPr>
          <a:xfrm>
            <a:off x="795528" y="3931920"/>
            <a:ext cx="219456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spcAft>
                <a:spcPts val="400"/>
              </a:spcAft>
              <a:buNone/>
            </a:pPr>
            <a:r>
              <a:rPr lang="en-US" sz="1600" b="1" dirty="0">
                <a:solidFill>
                  <a:srgbClr val="C20E1C"/>
                </a:solidFill>
                <a:latin typeface="JetBrains Mono" pitchFamily="34" charset="0"/>
                <a:ea typeface="JetBrains Mono" pitchFamily="34" charset="-122"/>
                <a:cs typeface="JetBrains Mono" pitchFamily="34" charset="-120"/>
              </a:rPr>
              <a:t>2</a:t>
            </a:r>
            <a:endParaRPr lang="en-US" sz="1600" dirty="0"/>
          </a:p>
        </p:txBody>
      </p:sp>
      <p:sp>
        <p:nvSpPr>
          <p:cNvPr id="10" name="Text 7"/>
          <p:cNvSpPr txBox="1"/>
          <p:nvPr/>
        </p:nvSpPr>
        <p:spPr>
          <a:xfrm>
            <a:off x="1508760" y="3840480"/>
            <a:ext cx="9875520" cy="8412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spcAft>
                <a:spcPts val="400"/>
              </a:spcAft>
              <a:buNone/>
            </a:pPr>
            <a:r>
              <a:rPr lang="en-US" sz="2400" dirty="0">
                <a:solidFill>
                  <a:srgbClr val="18181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Open your AI chat: The prompt contains the input, the output format and the boundaries.</a:t>
            </a:r>
            <a:endParaRPr lang="en-US" sz="2400" dirty="0"/>
          </a:p>
        </p:txBody>
      </p:sp>
      <p:sp>
        <p:nvSpPr>
          <p:cNvPr id="11" name="Shape 8"/>
          <p:cNvSpPr/>
          <p:nvPr/>
        </p:nvSpPr>
        <p:spPr>
          <a:xfrm>
            <a:off x="594360" y="4837176"/>
            <a:ext cx="585216" cy="585216"/>
          </a:xfrm>
          <a:prstGeom prst="roundRect">
            <a:avLst>
              <a:gd name="adj" fmla="val 23438"/>
            </a:avLst>
          </a:prstGeom>
          <a:solidFill>
            <a:srgbClr val="FEECEC"/>
          </a:solidFill>
          <a:ln w="8890">
            <a:solidFill>
              <a:srgbClr val="FEECEC"/>
            </a:solidFill>
            <a:prstDash val="solid"/>
          </a:ln>
        </p:spPr>
      </p:sp>
      <p:sp>
        <p:nvSpPr>
          <p:cNvPr id="12" name="Text 9"/>
          <p:cNvSpPr txBox="1"/>
          <p:nvPr/>
        </p:nvSpPr>
        <p:spPr>
          <a:xfrm>
            <a:off x="795528" y="4956048"/>
            <a:ext cx="219456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spcAft>
                <a:spcPts val="400"/>
              </a:spcAft>
              <a:buNone/>
            </a:pPr>
            <a:r>
              <a:rPr lang="en-US" sz="1600" b="1" dirty="0">
                <a:solidFill>
                  <a:srgbClr val="C20E1C"/>
                </a:solidFill>
                <a:latin typeface="JetBrains Mono" pitchFamily="34" charset="0"/>
                <a:ea typeface="JetBrains Mono" pitchFamily="34" charset="-122"/>
                <a:cs typeface="JetBrains Mono" pitchFamily="34" charset="-120"/>
              </a:rPr>
              <a:t>3</a:t>
            </a:r>
            <a:endParaRPr lang="en-US" sz="1600" dirty="0"/>
          </a:p>
        </p:txBody>
      </p:sp>
      <p:sp>
        <p:nvSpPr>
          <p:cNvPr id="13" name="Text 10"/>
          <p:cNvSpPr txBox="1"/>
          <p:nvPr/>
        </p:nvSpPr>
        <p:spPr>
          <a:xfrm>
            <a:off x="1508760" y="4864608"/>
            <a:ext cx="9875520" cy="8412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spcAft>
                <a:spcPts val="400"/>
              </a:spcAft>
              <a:buNone/>
            </a:pPr>
            <a:r>
              <a:rPr lang="en-US" sz="2400" dirty="0">
                <a:solidFill>
                  <a:srgbClr val="18181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Compare the first draft: The result is grounded in the sample rather than merely sounding confident.</a:t>
            </a:r>
            <a:endParaRPr lang="en-US" sz="2400" dirty="0"/>
          </a:p>
        </p:txBody>
      </p:sp>
      <p:sp>
        <p:nvSpPr>
          <p:cNvPr id="14" name="Text 11"/>
          <p:cNvSpPr txBox="1"/>
          <p:nvPr/>
        </p:nvSpPr>
        <p:spPr>
          <a:xfrm>
            <a:off x="621792" y="6172200"/>
            <a:ext cx="1005840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spcAft>
                <a:spcPts val="400"/>
              </a:spcAft>
              <a:buNone/>
            </a:pPr>
            <a:r>
              <a:rPr lang="en-US" sz="1300" dirty="0">
                <a:solidFill>
                  <a:srgbClr val="71717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Read the input. Check the result. Keep your own artifact.</a:t>
            </a:r>
            <a:endParaRPr lang="en-US" sz="1300" dirty="0"/>
          </a:p>
        </p:txBody>
      </p:sp>
      <p:sp>
        <p:nvSpPr>
          <p:cNvPr id="15" name="Text 12"/>
          <p:cNvSpPr txBox="1"/>
          <p:nvPr/>
        </p:nvSpPr>
        <p:spPr>
          <a:xfrm>
            <a:off x="10652760" y="6217920"/>
            <a:ext cx="914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spcAft>
                <a:spcPts val="400"/>
              </a:spcAft>
              <a:buNone/>
            </a:pPr>
            <a:r>
              <a:rPr lang="en-US" sz="1000" dirty="0">
                <a:solidFill>
                  <a:srgbClr val="71717A"/>
                </a:solidFill>
                <a:latin typeface="JetBrains Mono" pitchFamily="34" charset="0"/>
                <a:ea typeface="JetBrains Mono" pitchFamily="34" charset="-122"/>
                <a:cs typeface="JetBrains Mono" pitchFamily="34" charset="-120"/>
              </a:rPr>
              <a:t>02 / 11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AFAF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private/tmp/neighbourhood-ai-rebuild/Neighbourhood AI Learning Path/shared-assets/wordmark-light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94360" y="384048"/>
            <a:ext cx="2240280" cy="370332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621792" y="987552"/>
            <a:ext cx="107899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spcAft>
                <a:spcPts val="400"/>
              </a:spcAft>
              <a:buNone/>
            </a:pPr>
            <a:r>
              <a:rPr lang="en-US" sz="1100" dirty="0">
                <a:solidFill>
                  <a:srgbClr val="C20E1C"/>
                </a:solidFill>
                <a:latin typeface="JetBrains Mono" pitchFamily="34" charset="0"/>
                <a:ea typeface="JetBrains Mono" pitchFamily="34" charset="-122"/>
                <a:cs typeface="JetBrains Mono" pitchFamily="34" charset="-120"/>
              </a:rPr>
              <a:t>EVERYDAY QUICK WIN 02</a:t>
            </a:r>
            <a:endParaRPr lang="en-US" sz="1100" dirty="0"/>
          </a:p>
        </p:txBody>
      </p:sp>
      <p:sp>
        <p:nvSpPr>
          <p:cNvPr id="4" name="Text 1"/>
          <p:cNvSpPr txBox="1"/>
          <p:nvPr/>
        </p:nvSpPr>
        <p:spPr>
          <a:xfrm>
            <a:off x="594360" y="1508760"/>
            <a:ext cx="10972800" cy="10241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spcAft>
                <a:spcPts val="400"/>
              </a:spcAft>
              <a:buNone/>
            </a:pPr>
            <a:r>
              <a:rPr lang="en-US" sz="3700" b="1" dirty="0">
                <a:solidFill>
                  <a:srgbClr val="0A0A0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Continue: audit, adapt and save</a:t>
            </a:r>
            <a:endParaRPr lang="en-US" sz="3700" dirty="0"/>
          </a:p>
        </p:txBody>
      </p:sp>
      <p:sp>
        <p:nvSpPr>
          <p:cNvPr id="5" name="Shape 2"/>
          <p:cNvSpPr/>
          <p:nvPr/>
        </p:nvSpPr>
        <p:spPr>
          <a:xfrm>
            <a:off x="594360" y="2788920"/>
            <a:ext cx="585216" cy="585216"/>
          </a:xfrm>
          <a:prstGeom prst="roundRect">
            <a:avLst>
              <a:gd name="adj" fmla="val 23438"/>
            </a:avLst>
          </a:prstGeom>
          <a:solidFill>
            <a:srgbClr val="FEECEC"/>
          </a:solidFill>
          <a:ln w="8890">
            <a:solidFill>
              <a:srgbClr val="FEECEC"/>
            </a:solidFill>
            <a:prstDash val="solid"/>
          </a:ln>
        </p:spPr>
      </p:sp>
      <p:sp>
        <p:nvSpPr>
          <p:cNvPr id="6" name="Text 3"/>
          <p:cNvSpPr txBox="1"/>
          <p:nvPr/>
        </p:nvSpPr>
        <p:spPr>
          <a:xfrm>
            <a:off x="795528" y="2907792"/>
            <a:ext cx="219456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spcAft>
                <a:spcPts val="400"/>
              </a:spcAft>
              <a:buNone/>
            </a:pPr>
            <a:r>
              <a:rPr lang="en-US" sz="1600" b="1" dirty="0">
                <a:solidFill>
                  <a:srgbClr val="C20E1C"/>
                </a:solidFill>
                <a:latin typeface="JetBrains Mono" pitchFamily="34" charset="0"/>
                <a:ea typeface="JetBrains Mono" pitchFamily="34" charset="-122"/>
                <a:cs typeface="JetBrains Mono" pitchFamily="34" charset="-120"/>
              </a:rPr>
              <a:t>1</a:t>
            </a:r>
            <a:endParaRPr lang="en-US" sz="1600" dirty="0"/>
          </a:p>
        </p:txBody>
      </p:sp>
      <p:sp>
        <p:nvSpPr>
          <p:cNvPr id="7" name="Text 4"/>
          <p:cNvSpPr txBox="1"/>
          <p:nvPr/>
        </p:nvSpPr>
        <p:spPr>
          <a:xfrm>
            <a:off x="1508760" y="2816352"/>
            <a:ext cx="9875520" cy="8412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spcAft>
                <a:spcPts val="400"/>
              </a:spcAft>
              <a:buNone/>
            </a:pPr>
            <a:r>
              <a:rPr lang="en-US" sz="2400" dirty="0">
                <a:solidFill>
                  <a:srgbClr val="18181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4. Audit with the second prompt: A second AI answer is a checklist aid, not independent proof.</a:t>
            </a:r>
            <a:endParaRPr lang="en-US" sz="2400" dirty="0"/>
          </a:p>
        </p:txBody>
      </p:sp>
      <p:sp>
        <p:nvSpPr>
          <p:cNvPr id="8" name="Shape 5"/>
          <p:cNvSpPr/>
          <p:nvPr/>
        </p:nvSpPr>
        <p:spPr>
          <a:xfrm>
            <a:off x="594360" y="3813048"/>
            <a:ext cx="585216" cy="585216"/>
          </a:xfrm>
          <a:prstGeom prst="roundRect">
            <a:avLst>
              <a:gd name="adj" fmla="val 23438"/>
            </a:avLst>
          </a:prstGeom>
          <a:solidFill>
            <a:srgbClr val="FEECEC"/>
          </a:solidFill>
          <a:ln w="8890">
            <a:solidFill>
              <a:srgbClr val="FEECEC"/>
            </a:solidFill>
            <a:prstDash val="solid"/>
          </a:ln>
        </p:spPr>
      </p:sp>
      <p:sp>
        <p:nvSpPr>
          <p:cNvPr id="9" name="Text 6"/>
          <p:cNvSpPr txBox="1"/>
          <p:nvPr/>
        </p:nvSpPr>
        <p:spPr>
          <a:xfrm>
            <a:off x="795528" y="3931920"/>
            <a:ext cx="219456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spcAft>
                <a:spcPts val="400"/>
              </a:spcAft>
              <a:buNone/>
            </a:pPr>
            <a:r>
              <a:rPr lang="en-US" sz="1600" b="1" dirty="0">
                <a:solidFill>
                  <a:srgbClr val="C20E1C"/>
                </a:solidFill>
                <a:latin typeface="JetBrains Mono" pitchFamily="34" charset="0"/>
                <a:ea typeface="JetBrains Mono" pitchFamily="34" charset="-122"/>
                <a:cs typeface="JetBrains Mono" pitchFamily="34" charset="-120"/>
              </a:rPr>
              <a:t>2</a:t>
            </a:r>
            <a:endParaRPr lang="en-US" sz="1600" dirty="0"/>
          </a:p>
        </p:txBody>
      </p:sp>
      <p:sp>
        <p:nvSpPr>
          <p:cNvPr id="10" name="Text 7"/>
          <p:cNvSpPr txBox="1"/>
          <p:nvPr/>
        </p:nvSpPr>
        <p:spPr>
          <a:xfrm>
            <a:off x="1508760" y="3840480"/>
            <a:ext cx="9875520" cy="8412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spcAft>
                <a:spcPts val="400"/>
              </a:spcAft>
              <a:buNone/>
            </a:pPr>
            <a:r>
              <a:rPr lang="en-US" sz="2400" dirty="0">
                <a:solidFill>
                  <a:srgbClr val="18181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5. Adapt one real example: Your actual constraints replace the fictional ones; unresolved facts remain questions.</a:t>
            </a:r>
            <a:endParaRPr lang="en-US" sz="2400" dirty="0"/>
          </a:p>
        </p:txBody>
      </p:sp>
      <p:sp>
        <p:nvSpPr>
          <p:cNvPr id="11" name="Shape 8"/>
          <p:cNvSpPr/>
          <p:nvPr/>
        </p:nvSpPr>
        <p:spPr>
          <a:xfrm>
            <a:off x="594360" y="4837176"/>
            <a:ext cx="585216" cy="585216"/>
          </a:xfrm>
          <a:prstGeom prst="roundRect">
            <a:avLst>
              <a:gd name="adj" fmla="val 23438"/>
            </a:avLst>
          </a:prstGeom>
          <a:solidFill>
            <a:srgbClr val="FEECEC"/>
          </a:solidFill>
          <a:ln w="8890">
            <a:solidFill>
              <a:srgbClr val="FEECEC"/>
            </a:solidFill>
            <a:prstDash val="solid"/>
          </a:ln>
        </p:spPr>
      </p:sp>
      <p:sp>
        <p:nvSpPr>
          <p:cNvPr id="12" name="Text 9"/>
          <p:cNvSpPr txBox="1"/>
          <p:nvPr/>
        </p:nvSpPr>
        <p:spPr>
          <a:xfrm>
            <a:off x="795528" y="4956048"/>
            <a:ext cx="219456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spcAft>
                <a:spcPts val="400"/>
              </a:spcAft>
              <a:buNone/>
            </a:pPr>
            <a:r>
              <a:rPr lang="en-US" sz="1600" b="1" dirty="0">
                <a:solidFill>
                  <a:srgbClr val="C20E1C"/>
                </a:solidFill>
                <a:latin typeface="JetBrains Mono" pitchFamily="34" charset="0"/>
                <a:ea typeface="JetBrains Mono" pitchFamily="34" charset="-122"/>
                <a:cs typeface="JetBrains Mono" pitchFamily="34" charset="-120"/>
              </a:rPr>
              <a:t>3</a:t>
            </a:r>
            <a:endParaRPr lang="en-US" sz="1600" dirty="0"/>
          </a:p>
        </p:txBody>
      </p:sp>
      <p:sp>
        <p:nvSpPr>
          <p:cNvPr id="13" name="Text 10"/>
          <p:cNvSpPr txBox="1"/>
          <p:nvPr/>
        </p:nvSpPr>
        <p:spPr>
          <a:xfrm>
            <a:off x="1508760" y="4864608"/>
            <a:ext cx="9875520" cy="8412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spcAft>
                <a:spcPts val="400"/>
              </a:spcAft>
              <a:buNone/>
            </a:pPr>
            <a:r>
              <a:rPr lang="en-US" sz="2400" dirty="0">
                <a:solidFill>
                  <a:srgbClr val="18181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6. Save one useful artifact: You can repeat the task without this lesson and know when to verify a source.</a:t>
            </a:r>
            <a:endParaRPr lang="en-US" sz="2400" dirty="0"/>
          </a:p>
        </p:txBody>
      </p:sp>
      <p:sp>
        <p:nvSpPr>
          <p:cNvPr id="14" name="Text 11"/>
          <p:cNvSpPr txBox="1"/>
          <p:nvPr/>
        </p:nvSpPr>
        <p:spPr>
          <a:xfrm>
            <a:off x="621792" y="6172200"/>
            <a:ext cx="1005840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spcAft>
                <a:spcPts val="400"/>
              </a:spcAft>
              <a:buNone/>
            </a:pPr>
            <a:r>
              <a:rPr lang="en-US" sz="1300" dirty="0">
                <a:solidFill>
                  <a:srgbClr val="71717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Read the input. Check the result. Keep your own artifact.</a:t>
            </a:r>
            <a:endParaRPr lang="en-US" sz="1300" dirty="0"/>
          </a:p>
        </p:txBody>
      </p:sp>
      <p:sp>
        <p:nvSpPr>
          <p:cNvPr id="15" name="Text 12"/>
          <p:cNvSpPr txBox="1"/>
          <p:nvPr/>
        </p:nvSpPr>
        <p:spPr>
          <a:xfrm>
            <a:off x="10652760" y="6217920"/>
            <a:ext cx="914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spcAft>
                <a:spcPts val="400"/>
              </a:spcAft>
              <a:buNone/>
            </a:pPr>
            <a:r>
              <a:rPr lang="en-US" sz="1000" dirty="0">
                <a:solidFill>
                  <a:srgbClr val="71717A"/>
                </a:solidFill>
                <a:latin typeface="JetBrains Mono" pitchFamily="34" charset="0"/>
                <a:ea typeface="JetBrains Mono" pitchFamily="34" charset="-122"/>
                <a:cs typeface="JetBrains Mono" pitchFamily="34" charset="-120"/>
              </a:rPr>
              <a:t>03 / 11</a:t>
            </a:r>
            <a:endParaRPr lang="en-US" sz="1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AFAF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private/tmp/neighbourhood-ai-rebuild/Neighbourhood AI Learning Path/shared-assets/wordmark-light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94360" y="384048"/>
            <a:ext cx="2240280" cy="370332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621792" y="987552"/>
            <a:ext cx="107899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spcAft>
                <a:spcPts val="400"/>
              </a:spcAft>
              <a:buNone/>
            </a:pPr>
            <a:r>
              <a:rPr lang="en-US" sz="1100" dirty="0">
                <a:solidFill>
                  <a:srgbClr val="C20E1C"/>
                </a:solidFill>
                <a:latin typeface="JetBrains Mono" pitchFamily="34" charset="0"/>
                <a:ea typeface="JetBrains Mono" pitchFamily="34" charset="-122"/>
                <a:cs typeface="JetBrains Mono" pitchFamily="34" charset="-120"/>
              </a:rPr>
              <a:t>EVERYDAY QUICK WIN 02</a:t>
            </a:r>
            <a:endParaRPr lang="en-US" sz="1100" dirty="0"/>
          </a:p>
        </p:txBody>
      </p:sp>
      <p:sp>
        <p:nvSpPr>
          <p:cNvPr id="4" name="Text 1"/>
          <p:cNvSpPr txBox="1"/>
          <p:nvPr/>
        </p:nvSpPr>
        <p:spPr>
          <a:xfrm>
            <a:off x="594360" y="1508760"/>
            <a:ext cx="10972800" cy="10241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spcAft>
                <a:spcPts val="400"/>
              </a:spcAft>
              <a:buNone/>
            </a:pPr>
            <a:r>
              <a:rPr lang="en-US" sz="3700" b="1" dirty="0">
                <a:solidFill>
                  <a:srgbClr val="0A0A0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Read the practice input</a:t>
            </a:r>
            <a:endParaRPr lang="en-US" sz="3700" dirty="0"/>
          </a:p>
        </p:txBody>
      </p:sp>
      <p:sp>
        <p:nvSpPr>
          <p:cNvPr id="5" name="Text 2"/>
          <p:cNvSpPr txBox="1"/>
          <p:nvPr/>
        </p:nvSpPr>
        <p:spPr>
          <a:xfrm>
            <a:off x="822960" y="2880360"/>
            <a:ext cx="10515600" cy="2926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spcAft>
                <a:spcPts val="400"/>
              </a:spcAft>
              <a:buNone/>
            </a:pPr>
            <a:r>
              <a:rPr lang="en-US" sz="2100" dirty="0">
                <a:solidFill>
                  <a:srgbClr val="18181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Fictional inbox headers only:</a:t>
            </a:r>
            <a:endParaRPr lang="en-US" sz="2100" dirty="0"/>
          </a:p>
          <a:p>
            <a:pPr indent="0" marL="0">
              <a:spcAft>
                <a:spcPts val="400"/>
              </a:spcAft>
              <a:buNone/>
            </a:pPr>
            <a:r>
              <a:rPr lang="en-US" sz="2100" dirty="0">
                <a:solidFill>
                  <a:srgbClr val="18181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E 01: Bank receipt, yesterday, important, keep for records.</a:t>
            </a:r>
            <a:endParaRPr lang="en-US" sz="2100" dirty="0"/>
          </a:p>
          <a:p>
            <a:pPr indent="0" marL="0">
              <a:spcAft>
                <a:spcPts val="400"/>
              </a:spcAft>
              <a:buNone/>
            </a:pPr>
            <a:r>
              <a:rPr lang="en-US" sz="2100" dirty="0">
                <a:solidFill>
                  <a:srgbClr val="18181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E 02: Course newsletter, eight months old, unread, promotional.</a:t>
            </a:r>
            <a:endParaRPr lang="en-US" sz="2100" dirty="0"/>
          </a:p>
          <a:p>
            <a:pPr indent="0" marL="0">
              <a:spcAft>
                <a:spcPts val="400"/>
              </a:spcAft>
              <a:buNone/>
            </a:pPr>
            <a:r>
              <a:rPr lang="en-US" sz="2100" dirty="0">
                <a:solidFill>
                  <a:srgbClr val="18181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E 03: School schedule update, today, starred, action needed.</a:t>
            </a:r>
            <a:endParaRPr lang="en-US" sz="2100" dirty="0"/>
          </a:p>
          <a:p>
            <a:pPr indent="0" marL="0">
              <a:spcAft>
                <a:spcPts val="400"/>
              </a:spcAft>
              <a:buNone/>
            </a:pPr>
            <a:r>
              <a:rPr lang="en-US" sz="2100" dirty="0">
                <a:solidFill>
                  <a:srgbClr val="18181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E 04: Shop sale, seven months old, promotional.</a:t>
            </a:r>
            <a:endParaRPr lang="en-US" sz="2100" dirty="0"/>
          </a:p>
          <a:p>
            <a:pPr indent="0" marL="0">
              <a:spcAft>
                <a:spcPts val="400"/>
              </a:spcAft>
              <a:buNone/>
            </a:pPr>
            <a:r>
              <a:rPr lang="en-US" sz="2100" dirty="0">
                <a:solidFill>
                  <a:srgbClr val="18181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E 05: Team asks for a reply by Friday, today.</a:t>
            </a:r>
            <a:endParaRPr lang="en-US" sz="2100" dirty="0"/>
          </a:p>
          <a:p>
            <a:pPr indent="0" marL="0">
              <a:spcAft>
                <a:spcPts val="400"/>
              </a:spcAft>
              <a:buNone/>
            </a:pPr>
            <a:r>
              <a:rPr lang="en-US" sz="2100" dirty="0">
                <a:solidFill>
                  <a:srgbClr val="18181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E 06: Unknown sender says verify your password, today.</a:t>
            </a:r>
            <a:endParaRPr lang="en-US" sz="2100" dirty="0"/>
          </a:p>
        </p:txBody>
      </p:sp>
      <p:sp>
        <p:nvSpPr>
          <p:cNvPr id="6" name="Text 3"/>
          <p:cNvSpPr txBox="1"/>
          <p:nvPr/>
        </p:nvSpPr>
        <p:spPr>
          <a:xfrm>
            <a:off x="621792" y="6172200"/>
            <a:ext cx="1005840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spcAft>
                <a:spcPts val="400"/>
              </a:spcAft>
              <a:buNone/>
            </a:pPr>
            <a:r>
              <a:rPr lang="en-US" sz="1300" dirty="0">
                <a:solidFill>
                  <a:srgbClr val="71717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Read the input. Check the result. Keep your own artifact.</a:t>
            </a:r>
            <a:endParaRPr lang="en-US" sz="1300" dirty="0"/>
          </a:p>
        </p:txBody>
      </p:sp>
      <p:sp>
        <p:nvSpPr>
          <p:cNvPr id="7" name="Text 4"/>
          <p:cNvSpPr txBox="1"/>
          <p:nvPr/>
        </p:nvSpPr>
        <p:spPr>
          <a:xfrm>
            <a:off x="10652760" y="6217920"/>
            <a:ext cx="914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spcAft>
                <a:spcPts val="400"/>
              </a:spcAft>
              <a:buNone/>
            </a:pPr>
            <a:r>
              <a:rPr lang="en-US" sz="1000" dirty="0">
                <a:solidFill>
                  <a:srgbClr val="71717A"/>
                </a:solidFill>
                <a:latin typeface="JetBrains Mono" pitchFamily="34" charset="0"/>
                <a:ea typeface="JetBrains Mono" pitchFamily="34" charset="-122"/>
                <a:cs typeface="JetBrains Mono" pitchFamily="34" charset="-120"/>
              </a:rPr>
              <a:t>04 / 11</a:t>
            </a:r>
            <a:endParaRPr lang="en-US" sz="1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AFAF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private/tmp/neighbourhood-ai-rebuild/Neighbourhood AI Learning Path/shared-assets/wordmark-light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94360" y="384048"/>
            <a:ext cx="2240280" cy="370332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621792" y="987552"/>
            <a:ext cx="107899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spcAft>
                <a:spcPts val="400"/>
              </a:spcAft>
              <a:buNone/>
            </a:pPr>
            <a:r>
              <a:rPr lang="en-US" sz="1100" dirty="0">
                <a:solidFill>
                  <a:srgbClr val="C20E1C"/>
                </a:solidFill>
                <a:latin typeface="JetBrains Mono" pitchFamily="34" charset="0"/>
                <a:ea typeface="JetBrains Mono" pitchFamily="34" charset="-122"/>
                <a:cs typeface="JetBrains Mono" pitchFamily="34" charset="-120"/>
              </a:rPr>
              <a:t>EVERYDAY QUICK WIN 02</a:t>
            </a:r>
            <a:endParaRPr lang="en-US" sz="1100" dirty="0"/>
          </a:p>
        </p:txBody>
      </p:sp>
      <p:sp>
        <p:nvSpPr>
          <p:cNvPr id="4" name="Text 1"/>
          <p:cNvSpPr txBox="1"/>
          <p:nvPr/>
        </p:nvSpPr>
        <p:spPr>
          <a:xfrm>
            <a:off x="594360" y="1508760"/>
            <a:ext cx="10972800" cy="10241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spcAft>
                <a:spcPts val="400"/>
              </a:spcAft>
              <a:buNone/>
            </a:pPr>
            <a:r>
              <a:rPr lang="en-US" sz="3700" b="1" dirty="0">
                <a:solidFill>
                  <a:srgbClr val="0A0A0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Classify inbox headers into a review queue</a:t>
            </a:r>
            <a:endParaRPr lang="en-US" sz="3700" dirty="0"/>
          </a:p>
        </p:txBody>
      </p:sp>
      <p:sp>
        <p:nvSpPr>
          <p:cNvPr id="5" name="Shape 2"/>
          <p:cNvSpPr/>
          <p:nvPr/>
        </p:nvSpPr>
        <p:spPr>
          <a:xfrm>
            <a:off x="594360" y="2743200"/>
            <a:ext cx="10972800" cy="3017520"/>
          </a:xfrm>
          <a:prstGeom prst="roundRect">
            <a:avLst>
              <a:gd name="adj" fmla="val 4545"/>
            </a:avLst>
          </a:prstGeom>
          <a:solidFill>
            <a:srgbClr val="0A0A0B"/>
          </a:solidFill>
          <a:ln w="8890">
            <a:solidFill>
              <a:srgbClr val="0A0A0B"/>
            </a:solidFill>
            <a:prstDash val="solid"/>
          </a:ln>
        </p:spPr>
      </p:sp>
      <p:sp>
        <p:nvSpPr>
          <p:cNvPr id="6" name="Text 3"/>
          <p:cNvSpPr txBox="1"/>
          <p:nvPr/>
        </p:nvSpPr>
        <p:spPr>
          <a:xfrm>
            <a:off x="886968" y="2971800"/>
            <a:ext cx="10351008" cy="23957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spcAft>
                <a:spcPts val="400"/>
              </a:spcAft>
              <a:buNone/>
            </a:pPr>
            <a:r>
              <a:rPr lang="en-US" sz="1700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Classify these fictional headers as Keep, Reply/action, Review for archive, or Inspect suspiciously. Return ID, reason and next manual step. Do not delete, open links, unsubscribe or access my inbox. Protect records and time-sensitive messages.</a:t>
            </a:r>
            <a:endParaRPr lang="en-US" sz="1700" dirty="0"/>
          </a:p>
          <a:p>
            <a:pPr indent="0" marL="0">
              <a:spcAft>
                <a:spcPts val="400"/>
              </a:spcAft>
              <a:buNone/>
            </a:pPr>
            <a:endParaRPr lang="en-US" sz="1700" dirty="0"/>
          </a:p>
          <a:p>
            <a:pPr indent="0" marL="0">
              <a:spcAft>
                <a:spcPts val="400"/>
              </a:spcAft>
              <a:buNone/>
            </a:pPr>
            <a:r>
              <a:rPr lang="en-US" sz="1700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Use the practice input shown earlier. Open the companion link below to copy the complete prompt.</a:t>
            </a:r>
            <a:endParaRPr lang="en-US" sz="1700" dirty="0"/>
          </a:p>
        </p:txBody>
      </p:sp>
      <p:sp>
        <p:nvSpPr>
          <p:cNvPr id="7" name="Text 4"/>
          <p:cNvSpPr txBox="1"/>
          <p:nvPr/>
        </p:nvSpPr>
        <p:spPr>
          <a:xfrm>
            <a:off x="621792" y="6172200"/>
            <a:ext cx="1005840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spcAft>
                <a:spcPts val="400"/>
              </a:spcAft>
              <a:buNone/>
            </a:pPr>
            <a:r>
              <a:rPr lang="en-US" sz="1300" dirty="0">
                <a:solidFill>
                  <a:srgbClr val="71717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Read the input. Check the result. Keep your own artifact.</a:t>
            </a:r>
            <a:endParaRPr lang="en-US" sz="1300" dirty="0"/>
          </a:p>
        </p:txBody>
      </p:sp>
      <p:sp>
        <p:nvSpPr>
          <p:cNvPr id="8" name="Text 5"/>
          <p:cNvSpPr txBox="1"/>
          <p:nvPr/>
        </p:nvSpPr>
        <p:spPr>
          <a:xfrm>
            <a:off x="10652760" y="6217920"/>
            <a:ext cx="914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spcAft>
                <a:spcPts val="400"/>
              </a:spcAft>
              <a:buNone/>
            </a:pPr>
            <a:r>
              <a:rPr lang="en-US" sz="1000" dirty="0">
                <a:solidFill>
                  <a:srgbClr val="71717A"/>
                </a:solidFill>
                <a:latin typeface="JetBrains Mono" pitchFamily="34" charset="0"/>
                <a:ea typeface="JetBrains Mono" pitchFamily="34" charset="-122"/>
                <a:cs typeface="JetBrains Mono" pitchFamily="34" charset="-120"/>
              </a:rPr>
              <a:t>05 / 11</a:t>
            </a:r>
            <a:endParaRPr lang="en-US" sz="1000" dirty="0"/>
          </a:p>
        </p:txBody>
      </p:sp>
      <p:sp>
        <p:nvSpPr>
          <p:cNvPr id="9" name="Text 6">
            <a:hlinkClick r:id="rId2" tooltip="Open the browser companion, then click Copy prompt"/>
          </p:cNvPr>
          <p:cNvSpPr/>
          <p:nvPr/>
        </p:nvSpPr>
        <p:spPr>
          <a:xfrm>
            <a:off x="868680" y="5468112"/>
            <a:ext cx="9601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u="sng" dirty="0">
                <a:solidFill>
                  <a:srgbClr val="FF8C97"/>
                </a:solidFill>
                <a:latin typeface="Inter" pitchFamily="34" charset="0"/>
                <a:ea typeface="Inter" pitchFamily="34" charset="-122"/>
                <a:cs typeface="Inter" pitchFamily="34" charset="-120"/>
                <a:hlinkClick r:id="rId2" invalidUrl="" action="" tgtFrame="" tooltip="Open the browser companion, then click Copy prompt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Open copyable prompt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AFAF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private/tmp/neighbourhood-ai-rebuild/Neighbourhood AI Learning Path/shared-assets/wordmark-light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94360" y="384048"/>
            <a:ext cx="2240280" cy="370332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621792" y="987552"/>
            <a:ext cx="107899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spcAft>
                <a:spcPts val="400"/>
              </a:spcAft>
              <a:buNone/>
            </a:pPr>
            <a:r>
              <a:rPr lang="en-US" sz="1100" dirty="0">
                <a:solidFill>
                  <a:srgbClr val="C20E1C"/>
                </a:solidFill>
                <a:latin typeface="JetBrains Mono" pitchFamily="34" charset="0"/>
                <a:ea typeface="JetBrains Mono" pitchFamily="34" charset="-122"/>
                <a:cs typeface="JetBrains Mono" pitchFamily="34" charset="-120"/>
              </a:rPr>
              <a:t>EVERYDAY QUICK WIN 02</a:t>
            </a:r>
            <a:endParaRPr lang="en-US" sz="1100" dirty="0"/>
          </a:p>
        </p:txBody>
      </p:sp>
      <p:sp>
        <p:nvSpPr>
          <p:cNvPr id="4" name="Text 1"/>
          <p:cNvSpPr txBox="1"/>
          <p:nvPr/>
        </p:nvSpPr>
        <p:spPr>
          <a:xfrm>
            <a:off x="594360" y="1508760"/>
            <a:ext cx="10972800" cy="10241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spcAft>
                <a:spcPts val="400"/>
              </a:spcAft>
              <a:buNone/>
            </a:pPr>
            <a:r>
              <a:rPr lang="en-US" sz="3700" b="1" dirty="0">
                <a:solidFill>
                  <a:srgbClr val="0A0A0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Check an inbox-cleanup proposal</a:t>
            </a:r>
            <a:endParaRPr lang="en-US" sz="3700" dirty="0"/>
          </a:p>
        </p:txBody>
      </p:sp>
      <p:sp>
        <p:nvSpPr>
          <p:cNvPr id="5" name="Shape 2"/>
          <p:cNvSpPr/>
          <p:nvPr/>
        </p:nvSpPr>
        <p:spPr>
          <a:xfrm>
            <a:off x="594360" y="2743200"/>
            <a:ext cx="10972800" cy="3017520"/>
          </a:xfrm>
          <a:prstGeom prst="roundRect">
            <a:avLst>
              <a:gd name="adj" fmla="val 4545"/>
            </a:avLst>
          </a:prstGeom>
          <a:solidFill>
            <a:srgbClr val="0A0A0B"/>
          </a:solidFill>
          <a:ln w="8890">
            <a:solidFill>
              <a:srgbClr val="0A0A0B"/>
            </a:solidFill>
            <a:prstDash val="solid"/>
          </a:ln>
        </p:spPr>
      </p:sp>
      <p:sp>
        <p:nvSpPr>
          <p:cNvPr id="6" name="Text 3"/>
          <p:cNvSpPr txBox="1"/>
          <p:nvPr/>
        </p:nvSpPr>
        <p:spPr>
          <a:xfrm>
            <a:off x="886968" y="2971800"/>
            <a:ext cx="10351008" cy="23957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spcAft>
                <a:spcPts val="400"/>
              </a:spcAft>
              <a:buNone/>
            </a:pPr>
            <a:r>
              <a:rPr lang="en-US" sz="1600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Audit the proposal against these headers. Flag any financial record, school notice or reply request wrongly treated as clutter. Explain what a person should inspect before archiving. Do not perform account actions.</a:t>
            </a:r>
            <a:endParaRPr lang="en-US" sz="1600" dirty="0"/>
          </a:p>
          <a:p>
            <a:pPr indent="0" marL="0">
              <a:spcAft>
                <a:spcPts val="400"/>
              </a:spcAft>
              <a:buNone/>
            </a:pPr>
            <a:endParaRPr lang="en-US" sz="1600" dirty="0"/>
          </a:p>
          <a:p>
            <a:pPr indent="0" marL="0">
              <a:spcAft>
                <a:spcPts val="400"/>
              </a:spcAft>
              <a:buNone/>
            </a:pPr>
            <a:r>
              <a:rPr lang="en-US" sz="1600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Use the practice input shown earlier. Open the companion link below to copy the complete prompt. Paste the answer you received into the draft placeholder.</a:t>
            </a:r>
            <a:endParaRPr lang="en-US" sz="1600" dirty="0"/>
          </a:p>
        </p:txBody>
      </p:sp>
      <p:sp>
        <p:nvSpPr>
          <p:cNvPr id="7" name="Text 4"/>
          <p:cNvSpPr txBox="1"/>
          <p:nvPr/>
        </p:nvSpPr>
        <p:spPr>
          <a:xfrm>
            <a:off x="621792" y="6172200"/>
            <a:ext cx="1005840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spcAft>
                <a:spcPts val="400"/>
              </a:spcAft>
              <a:buNone/>
            </a:pPr>
            <a:r>
              <a:rPr lang="en-US" sz="1300" dirty="0">
                <a:solidFill>
                  <a:srgbClr val="71717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Read the input. Check the result. Keep your own artifact.</a:t>
            </a:r>
            <a:endParaRPr lang="en-US" sz="1300" dirty="0"/>
          </a:p>
        </p:txBody>
      </p:sp>
      <p:sp>
        <p:nvSpPr>
          <p:cNvPr id="8" name="Text 5"/>
          <p:cNvSpPr txBox="1"/>
          <p:nvPr/>
        </p:nvSpPr>
        <p:spPr>
          <a:xfrm>
            <a:off x="10652760" y="6217920"/>
            <a:ext cx="914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spcAft>
                <a:spcPts val="400"/>
              </a:spcAft>
              <a:buNone/>
            </a:pPr>
            <a:r>
              <a:rPr lang="en-US" sz="1000" dirty="0">
                <a:solidFill>
                  <a:srgbClr val="71717A"/>
                </a:solidFill>
                <a:latin typeface="JetBrains Mono" pitchFamily="34" charset="0"/>
                <a:ea typeface="JetBrains Mono" pitchFamily="34" charset="-122"/>
                <a:cs typeface="JetBrains Mono" pitchFamily="34" charset="-120"/>
              </a:rPr>
              <a:t>06 / 11</a:t>
            </a:r>
            <a:endParaRPr lang="en-US" sz="1000" dirty="0"/>
          </a:p>
        </p:txBody>
      </p:sp>
      <p:sp>
        <p:nvSpPr>
          <p:cNvPr id="9" name="Text 6">
            <a:hlinkClick r:id="rId2" tooltip="Open the browser companion, then click Copy prompt"/>
          </p:cNvPr>
          <p:cNvSpPr/>
          <p:nvPr/>
        </p:nvSpPr>
        <p:spPr>
          <a:xfrm>
            <a:off x="868680" y="5468112"/>
            <a:ext cx="9601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u="sng" dirty="0">
                <a:solidFill>
                  <a:srgbClr val="FF8C97"/>
                </a:solidFill>
                <a:latin typeface="Inter" pitchFamily="34" charset="0"/>
                <a:ea typeface="Inter" pitchFamily="34" charset="-122"/>
                <a:cs typeface="Inter" pitchFamily="34" charset="-120"/>
                <a:hlinkClick r:id="rId2" invalidUrl="" action="" tgtFrame="" tooltip="Open the browser companion, then click Copy prompt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Open copyable prompt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AFAF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private/tmp/neighbourhood-ai-rebuild/Neighbourhood AI Learning Path/shared-assets/wordmark-light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94360" y="384048"/>
            <a:ext cx="2240280" cy="370332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621792" y="987552"/>
            <a:ext cx="107899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spcAft>
                <a:spcPts val="400"/>
              </a:spcAft>
              <a:buNone/>
            </a:pPr>
            <a:r>
              <a:rPr lang="en-US" sz="1100" dirty="0">
                <a:solidFill>
                  <a:srgbClr val="C20E1C"/>
                </a:solidFill>
                <a:latin typeface="JetBrains Mono" pitchFamily="34" charset="0"/>
                <a:ea typeface="JetBrains Mono" pitchFamily="34" charset="-122"/>
                <a:cs typeface="JetBrains Mono" pitchFamily="34" charset="-120"/>
              </a:rPr>
              <a:t>EVERYDAY QUICK WIN 02</a:t>
            </a:r>
            <a:endParaRPr lang="en-US" sz="1100" dirty="0"/>
          </a:p>
        </p:txBody>
      </p:sp>
      <p:sp>
        <p:nvSpPr>
          <p:cNvPr id="4" name="Text 1"/>
          <p:cNvSpPr txBox="1"/>
          <p:nvPr/>
        </p:nvSpPr>
        <p:spPr>
          <a:xfrm>
            <a:off x="594360" y="1508760"/>
            <a:ext cx="10972800" cy="10241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spcAft>
                <a:spcPts val="400"/>
              </a:spcAft>
              <a:buNone/>
            </a:pPr>
            <a:r>
              <a:rPr lang="en-US" sz="3700" b="1" dirty="0">
                <a:solidFill>
                  <a:srgbClr val="0A0A0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What a useful result looks like</a:t>
            </a:r>
            <a:endParaRPr lang="en-US" sz="3700" dirty="0"/>
          </a:p>
        </p:txBody>
      </p:sp>
      <p:sp>
        <p:nvSpPr>
          <p:cNvPr id="5" name="Text 2"/>
          <p:cNvSpPr txBox="1"/>
          <p:nvPr/>
        </p:nvSpPr>
        <p:spPr>
          <a:xfrm>
            <a:off x="822960" y="2880360"/>
            <a:ext cx="10515600" cy="2926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spcAft>
                <a:spcPts val="400"/>
              </a:spcAft>
              <a:buNone/>
            </a:pPr>
            <a:r>
              <a:rPr lang="en-US" sz="2100" dirty="0">
                <a:solidFill>
                  <a:srgbClr val="18181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E 01: keep; financial record.</a:t>
            </a:r>
            <a:endParaRPr lang="en-US" sz="2100" dirty="0"/>
          </a:p>
          <a:p>
            <a:pPr indent="0" marL="0">
              <a:spcAft>
                <a:spcPts val="400"/>
              </a:spcAft>
              <a:buNone/>
            </a:pPr>
            <a:r>
              <a:rPr lang="en-US" sz="2100" dirty="0">
                <a:solidFill>
                  <a:srgbClr val="18181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E 02/E 04: review for archive; old promotions.</a:t>
            </a:r>
            <a:endParaRPr lang="en-US" sz="2100" dirty="0"/>
          </a:p>
          <a:p>
            <a:pPr indent="0" marL="0">
              <a:spcAft>
                <a:spcPts val="400"/>
              </a:spcAft>
              <a:buNone/>
            </a:pPr>
            <a:r>
              <a:rPr lang="en-US" sz="2100" dirty="0">
                <a:solidFill>
                  <a:srgbClr val="18181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E 03/E 05: action queue; schedule/reply needed.</a:t>
            </a:r>
            <a:endParaRPr lang="en-US" sz="2100" dirty="0"/>
          </a:p>
          <a:p>
            <a:pPr indent="0" marL="0">
              <a:spcAft>
                <a:spcPts val="400"/>
              </a:spcAft>
              <a:buNone/>
            </a:pPr>
            <a:r>
              <a:rPr lang="en-US" sz="2100" dirty="0">
                <a:solidFill>
                  <a:srgbClr val="18181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E 06: inspect through the legitimate service; do not follow the message link.</a:t>
            </a:r>
            <a:endParaRPr lang="en-US" sz="2100" dirty="0"/>
          </a:p>
          <a:p>
            <a:pPr indent="0" marL="0">
              <a:spcAft>
                <a:spcPts val="400"/>
              </a:spcAft>
              <a:buNone/>
            </a:pPr>
            <a:r>
              <a:rPr lang="en-US" sz="2100" dirty="0">
                <a:solidFill>
                  <a:srgbClr val="18181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Nothing has been archived, deleted or unsubscribed automatically.</a:t>
            </a:r>
            <a:endParaRPr lang="en-US" sz="2100" dirty="0"/>
          </a:p>
        </p:txBody>
      </p:sp>
      <p:sp>
        <p:nvSpPr>
          <p:cNvPr id="6" name="Text 3"/>
          <p:cNvSpPr txBox="1"/>
          <p:nvPr/>
        </p:nvSpPr>
        <p:spPr>
          <a:xfrm>
            <a:off x="621792" y="6172200"/>
            <a:ext cx="1005840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spcAft>
                <a:spcPts val="400"/>
              </a:spcAft>
              <a:buNone/>
            </a:pPr>
            <a:r>
              <a:rPr lang="en-US" sz="1300" dirty="0">
                <a:solidFill>
                  <a:srgbClr val="71717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Read the input. Check the result. Keep your own artifact.</a:t>
            </a:r>
            <a:endParaRPr lang="en-US" sz="1300" dirty="0"/>
          </a:p>
        </p:txBody>
      </p:sp>
      <p:sp>
        <p:nvSpPr>
          <p:cNvPr id="7" name="Text 4"/>
          <p:cNvSpPr txBox="1"/>
          <p:nvPr/>
        </p:nvSpPr>
        <p:spPr>
          <a:xfrm>
            <a:off x="10652760" y="6217920"/>
            <a:ext cx="914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spcAft>
                <a:spcPts val="400"/>
              </a:spcAft>
              <a:buNone/>
            </a:pPr>
            <a:r>
              <a:rPr lang="en-US" sz="1000" dirty="0">
                <a:solidFill>
                  <a:srgbClr val="71717A"/>
                </a:solidFill>
                <a:latin typeface="JetBrains Mono" pitchFamily="34" charset="0"/>
                <a:ea typeface="JetBrains Mono" pitchFamily="34" charset="-122"/>
                <a:cs typeface="JetBrains Mono" pitchFamily="34" charset="-120"/>
              </a:rPr>
              <a:t>07 / 11</a:t>
            </a:r>
            <a:endParaRPr lang="en-US" sz="1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AFAF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private/tmp/neighbourhood-ai-rebuild/Neighbourhood AI Learning Path/shared-assets/wordmark-light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94360" y="384048"/>
            <a:ext cx="2240280" cy="370332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621792" y="987552"/>
            <a:ext cx="107899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spcAft>
                <a:spcPts val="400"/>
              </a:spcAft>
              <a:buNone/>
            </a:pPr>
            <a:r>
              <a:rPr lang="en-US" sz="1100" dirty="0">
                <a:solidFill>
                  <a:srgbClr val="C20E1C"/>
                </a:solidFill>
                <a:latin typeface="JetBrains Mono" pitchFamily="34" charset="0"/>
                <a:ea typeface="JetBrains Mono" pitchFamily="34" charset="-122"/>
                <a:cs typeface="JetBrains Mono" pitchFamily="34" charset="-120"/>
              </a:rPr>
              <a:t>EVERYDAY QUICK WIN 02</a:t>
            </a:r>
            <a:endParaRPr lang="en-US" sz="1100" dirty="0"/>
          </a:p>
        </p:txBody>
      </p:sp>
      <p:sp>
        <p:nvSpPr>
          <p:cNvPr id="4" name="Text 1"/>
          <p:cNvSpPr txBox="1"/>
          <p:nvPr/>
        </p:nvSpPr>
        <p:spPr>
          <a:xfrm>
            <a:off x="594360" y="1508760"/>
            <a:ext cx="10972800" cy="10241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spcAft>
                <a:spcPts val="400"/>
              </a:spcAft>
              <a:buNone/>
            </a:pPr>
            <a:r>
              <a:rPr lang="en-US" sz="3700" b="1" dirty="0">
                <a:solidFill>
                  <a:srgbClr val="0A0A0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Check before using the result</a:t>
            </a:r>
            <a:endParaRPr lang="en-US" sz="3700" dirty="0"/>
          </a:p>
        </p:txBody>
      </p:sp>
      <p:sp>
        <p:nvSpPr>
          <p:cNvPr id="5" name="Shape 2"/>
          <p:cNvSpPr/>
          <p:nvPr/>
        </p:nvSpPr>
        <p:spPr>
          <a:xfrm>
            <a:off x="594360" y="2788920"/>
            <a:ext cx="585216" cy="585216"/>
          </a:xfrm>
          <a:prstGeom prst="roundRect">
            <a:avLst>
              <a:gd name="adj" fmla="val 23438"/>
            </a:avLst>
          </a:prstGeom>
          <a:solidFill>
            <a:srgbClr val="FEECEC"/>
          </a:solidFill>
          <a:ln w="8890">
            <a:solidFill>
              <a:srgbClr val="FEECEC"/>
            </a:solidFill>
            <a:prstDash val="solid"/>
          </a:ln>
        </p:spPr>
      </p:sp>
      <p:sp>
        <p:nvSpPr>
          <p:cNvPr id="6" name="Text 3"/>
          <p:cNvSpPr txBox="1"/>
          <p:nvPr/>
        </p:nvSpPr>
        <p:spPr>
          <a:xfrm>
            <a:off x="795528" y="2907792"/>
            <a:ext cx="219456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spcAft>
                <a:spcPts val="400"/>
              </a:spcAft>
              <a:buNone/>
            </a:pPr>
            <a:r>
              <a:rPr lang="en-US" sz="1600" b="1" dirty="0">
                <a:solidFill>
                  <a:srgbClr val="C20E1C"/>
                </a:solidFill>
                <a:latin typeface="JetBrains Mono" pitchFamily="34" charset="0"/>
                <a:ea typeface="JetBrains Mono" pitchFamily="34" charset="-122"/>
                <a:cs typeface="JetBrains Mono" pitchFamily="34" charset="-120"/>
              </a:rPr>
              <a:t>1</a:t>
            </a:r>
            <a:endParaRPr lang="en-US" sz="1600" dirty="0"/>
          </a:p>
        </p:txBody>
      </p:sp>
      <p:sp>
        <p:nvSpPr>
          <p:cNvPr id="7" name="Text 4"/>
          <p:cNvSpPr txBox="1"/>
          <p:nvPr/>
        </p:nvSpPr>
        <p:spPr>
          <a:xfrm>
            <a:off x="1508760" y="2816352"/>
            <a:ext cx="9875520" cy="8412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spcAft>
                <a:spcPts val="400"/>
              </a:spcAft>
              <a:buNone/>
            </a:pPr>
            <a:r>
              <a:rPr lang="en-US" sz="2400" dirty="0">
                <a:solidFill>
                  <a:srgbClr val="18181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Every sample message has an ID, reason and proposed action.</a:t>
            </a:r>
            <a:endParaRPr lang="en-US" sz="2400" dirty="0"/>
          </a:p>
        </p:txBody>
      </p:sp>
      <p:sp>
        <p:nvSpPr>
          <p:cNvPr id="8" name="Shape 5"/>
          <p:cNvSpPr/>
          <p:nvPr/>
        </p:nvSpPr>
        <p:spPr>
          <a:xfrm>
            <a:off x="594360" y="3813048"/>
            <a:ext cx="585216" cy="585216"/>
          </a:xfrm>
          <a:prstGeom prst="roundRect">
            <a:avLst>
              <a:gd name="adj" fmla="val 23438"/>
            </a:avLst>
          </a:prstGeom>
          <a:solidFill>
            <a:srgbClr val="FEECEC"/>
          </a:solidFill>
          <a:ln w="8890">
            <a:solidFill>
              <a:srgbClr val="FEECEC"/>
            </a:solidFill>
            <a:prstDash val="solid"/>
          </a:ln>
        </p:spPr>
      </p:sp>
      <p:sp>
        <p:nvSpPr>
          <p:cNvPr id="9" name="Text 6"/>
          <p:cNvSpPr txBox="1"/>
          <p:nvPr/>
        </p:nvSpPr>
        <p:spPr>
          <a:xfrm>
            <a:off x="795528" y="3931920"/>
            <a:ext cx="219456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spcAft>
                <a:spcPts val="400"/>
              </a:spcAft>
              <a:buNone/>
            </a:pPr>
            <a:r>
              <a:rPr lang="en-US" sz="1600" b="1" dirty="0">
                <a:solidFill>
                  <a:srgbClr val="C20E1C"/>
                </a:solidFill>
                <a:latin typeface="JetBrains Mono" pitchFamily="34" charset="0"/>
                <a:ea typeface="JetBrains Mono" pitchFamily="34" charset="-122"/>
                <a:cs typeface="JetBrains Mono" pitchFamily="34" charset="-120"/>
              </a:rPr>
              <a:t>2</a:t>
            </a:r>
            <a:endParaRPr lang="en-US" sz="1600" dirty="0"/>
          </a:p>
        </p:txBody>
      </p:sp>
      <p:sp>
        <p:nvSpPr>
          <p:cNvPr id="10" name="Text 7"/>
          <p:cNvSpPr txBox="1"/>
          <p:nvPr/>
        </p:nvSpPr>
        <p:spPr>
          <a:xfrm>
            <a:off x="1508760" y="3840480"/>
            <a:ext cx="9875520" cy="8412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spcAft>
                <a:spcPts val="400"/>
              </a:spcAft>
              <a:buNone/>
            </a:pPr>
            <a:r>
              <a:rPr lang="en-US" sz="2400" dirty="0">
                <a:solidFill>
                  <a:srgbClr val="18181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Important, starred and record-keeping mail remains for review.</a:t>
            </a:r>
            <a:endParaRPr lang="en-US" sz="2400" dirty="0"/>
          </a:p>
        </p:txBody>
      </p:sp>
      <p:sp>
        <p:nvSpPr>
          <p:cNvPr id="11" name="Shape 8"/>
          <p:cNvSpPr/>
          <p:nvPr/>
        </p:nvSpPr>
        <p:spPr>
          <a:xfrm>
            <a:off x="594360" y="4837176"/>
            <a:ext cx="585216" cy="585216"/>
          </a:xfrm>
          <a:prstGeom prst="roundRect">
            <a:avLst>
              <a:gd name="adj" fmla="val 23438"/>
            </a:avLst>
          </a:prstGeom>
          <a:solidFill>
            <a:srgbClr val="FEECEC"/>
          </a:solidFill>
          <a:ln w="8890">
            <a:solidFill>
              <a:srgbClr val="FEECEC"/>
            </a:solidFill>
            <a:prstDash val="solid"/>
          </a:ln>
        </p:spPr>
      </p:sp>
      <p:sp>
        <p:nvSpPr>
          <p:cNvPr id="12" name="Text 9"/>
          <p:cNvSpPr txBox="1"/>
          <p:nvPr/>
        </p:nvSpPr>
        <p:spPr>
          <a:xfrm>
            <a:off x="795528" y="4956048"/>
            <a:ext cx="219456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spcAft>
                <a:spcPts val="400"/>
              </a:spcAft>
              <a:buNone/>
            </a:pPr>
            <a:r>
              <a:rPr lang="en-US" sz="1600" b="1" dirty="0">
                <a:solidFill>
                  <a:srgbClr val="C20E1C"/>
                </a:solidFill>
                <a:latin typeface="JetBrains Mono" pitchFamily="34" charset="0"/>
                <a:ea typeface="JetBrains Mono" pitchFamily="34" charset="-122"/>
                <a:cs typeface="JetBrains Mono" pitchFamily="34" charset="-120"/>
              </a:rPr>
              <a:t>3</a:t>
            </a:r>
            <a:endParaRPr lang="en-US" sz="1600" dirty="0"/>
          </a:p>
        </p:txBody>
      </p:sp>
      <p:sp>
        <p:nvSpPr>
          <p:cNvPr id="13" name="Text 10"/>
          <p:cNvSpPr txBox="1"/>
          <p:nvPr/>
        </p:nvSpPr>
        <p:spPr>
          <a:xfrm>
            <a:off x="1508760" y="4864608"/>
            <a:ext cx="9875520" cy="8412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spcAft>
                <a:spcPts val="400"/>
              </a:spcAft>
              <a:buNone/>
            </a:pPr>
            <a:r>
              <a:rPr lang="en-US" sz="2400" dirty="0">
                <a:solidFill>
                  <a:srgbClr val="18181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A search result is a candidate set; inspect the whole conversation before acting.</a:t>
            </a:r>
            <a:endParaRPr lang="en-US" sz="2400" dirty="0"/>
          </a:p>
        </p:txBody>
      </p:sp>
      <p:sp>
        <p:nvSpPr>
          <p:cNvPr id="14" name="Text 11"/>
          <p:cNvSpPr txBox="1"/>
          <p:nvPr/>
        </p:nvSpPr>
        <p:spPr>
          <a:xfrm>
            <a:off x="621792" y="6172200"/>
            <a:ext cx="1005840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spcAft>
                <a:spcPts val="400"/>
              </a:spcAft>
              <a:buNone/>
            </a:pPr>
            <a:r>
              <a:rPr lang="en-US" sz="1300" dirty="0">
                <a:solidFill>
                  <a:srgbClr val="71717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Read the input. Check the result. Keep your own artifact.</a:t>
            </a:r>
            <a:endParaRPr lang="en-US" sz="1300" dirty="0"/>
          </a:p>
        </p:txBody>
      </p:sp>
      <p:sp>
        <p:nvSpPr>
          <p:cNvPr id="15" name="Text 12"/>
          <p:cNvSpPr txBox="1"/>
          <p:nvPr/>
        </p:nvSpPr>
        <p:spPr>
          <a:xfrm>
            <a:off x="10652760" y="6217920"/>
            <a:ext cx="914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spcAft>
                <a:spcPts val="400"/>
              </a:spcAft>
              <a:buNone/>
            </a:pPr>
            <a:r>
              <a:rPr lang="en-US" sz="1000" dirty="0">
                <a:solidFill>
                  <a:srgbClr val="71717A"/>
                </a:solidFill>
                <a:latin typeface="JetBrains Mono" pitchFamily="34" charset="0"/>
                <a:ea typeface="JetBrains Mono" pitchFamily="34" charset="-122"/>
                <a:cs typeface="JetBrains Mono" pitchFamily="34" charset="-120"/>
              </a:rPr>
              <a:t>08 / 11</a:t>
            </a:r>
            <a:endParaRPr lang="en-US" sz="1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AFAF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private/tmp/neighbourhood-ai-rebuild/Neighbourhood AI Learning Path/shared-assets/wordmark-light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94360" y="384048"/>
            <a:ext cx="2240280" cy="370332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621792" y="987552"/>
            <a:ext cx="107899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spcAft>
                <a:spcPts val="400"/>
              </a:spcAft>
              <a:buNone/>
            </a:pPr>
            <a:r>
              <a:rPr lang="en-US" sz="1100" dirty="0">
                <a:solidFill>
                  <a:srgbClr val="C20E1C"/>
                </a:solidFill>
                <a:latin typeface="JetBrains Mono" pitchFamily="34" charset="0"/>
                <a:ea typeface="JetBrains Mono" pitchFamily="34" charset="-122"/>
                <a:cs typeface="JetBrains Mono" pitchFamily="34" charset="-120"/>
              </a:rPr>
              <a:t>EVERYDAY QUICK WIN 02</a:t>
            </a:r>
            <a:endParaRPr lang="en-US" sz="1100" dirty="0"/>
          </a:p>
        </p:txBody>
      </p:sp>
      <p:sp>
        <p:nvSpPr>
          <p:cNvPr id="4" name="Text 1"/>
          <p:cNvSpPr txBox="1"/>
          <p:nvPr/>
        </p:nvSpPr>
        <p:spPr>
          <a:xfrm>
            <a:off x="594360" y="1508760"/>
            <a:ext cx="10972800" cy="10241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spcAft>
                <a:spcPts val="400"/>
              </a:spcAft>
              <a:buNone/>
            </a:pPr>
            <a:r>
              <a:rPr lang="en-US" sz="3700" b="1" dirty="0">
                <a:solidFill>
                  <a:srgbClr val="0A0A0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Make one real example</a:t>
            </a:r>
            <a:endParaRPr lang="en-US" sz="3700" dirty="0"/>
          </a:p>
        </p:txBody>
      </p:sp>
      <p:sp>
        <p:nvSpPr>
          <p:cNvPr id="5" name="Shape 2"/>
          <p:cNvSpPr/>
          <p:nvPr/>
        </p:nvSpPr>
        <p:spPr>
          <a:xfrm>
            <a:off x="594360" y="2788920"/>
            <a:ext cx="585216" cy="585216"/>
          </a:xfrm>
          <a:prstGeom prst="roundRect">
            <a:avLst>
              <a:gd name="adj" fmla="val 23438"/>
            </a:avLst>
          </a:prstGeom>
          <a:solidFill>
            <a:srgbClr val="FEECEC"/>
          </a:solidFill>
          <a:ln w="8890">
            <a:solidFill>
              <a:srgbClr val="FEECEC"/>
            </a:solidFill>
            <a:prstDash val="solid"/>
          </a:ln>
        </p:spPr>
      </p:sp>
      <p:sp>
        <p:nvSpPr>
          <p:cNvPr id="6" name="Text 3"/>
          <p:cNvSpPr txBox="1"/>
          <p:nvPr/>
        </p:nvSpPr>
        <p:spPr>
          <a:xfrm>
            <a:off x="795528" y="2907792"/>
            <a:ext cx="219456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spcAft>
                <a:spcPts val="400"/>
              </a:spcAft>
              <a:buNone/>
            </a:pPr>
            <a:r>
              <a:rPr lang="en-US" sz="1600" b="1" dirty="0">
                <a:solidFill>
                  <a:srgbClr val="C20E1C"/>
                </a:solidFill>
                <a:latin typeface="JetBrains Mono" pitchFamily="34" charset="0"/>
                <a:ea typeface="JetBrains Mono" pitchFamily="34" charset="-122"/>
                <a:cs typeface="JetBrains Mono" pitchFamily="34" charset="-120"/>
              </a:rPr>
              <a:t>1</a:t>
            </a:r>
            <a:endParaRPr lang="en-US" sz="1600" dirty="0"/>
          </a:p>
        </p:txBody>
      </p:sp>
      <p:sp>
        <p:nvSpPr>
          <p:cNvPr id="7" name="Text 4"/>
          <p:cNvSpPr txBox="1"/>
          <p:nvPr/>
        </p:nvSpPr>
        <p:spPr>
          <a:xfrm>
            <a:off x="1508760" y="2816352"/>
            <a:ext cx="9875520" cy="8412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spcAft>
                <a:spcPts val="400"/>
              </a:spcAft>
              <a:buNone/>
            </a:pPr>
            <a:r>
              <a:rPr lang="en-US" sz="2400" dirty="0">
                <a:solidFill>
                  <a:srgbClr val="18181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Replace the sample with permitted, redacted input.</a:t>
            </a:r>
            <a:endParaRPr lang="en-US" sz="2400" dirty="0"/>
          </a:p>
        </p:txBody>
      </p:sp>
      <p:sp>
        <p:nvSpPr>
          <p:cNvPr id="8" name="Shape 5"/>
          <p:cNvSpPr/>
          <p:nvPr/>
        </p:nvSpPr>
        <p:spPr>
          <a:xfrm>
            <a:off x="594360" y="3813048"/>
            <a:ext cx="585216" cy="585216"/>
          </a:xfrm>
          <a:prstGeom prst="roundRect">
            <a:avLst>
              <a:gd name="adj" fmla="val 23438"/>
            </a:avLst>
          </a:prstGeom>
          <a:solidFill>
            <a:srgbClr val="FEECEC"/>
          </a:solidFill>
          <a:ln w="8890">
            <a:solidFill>
              <a:srgbClr val="FEECEC"/>
            </a:solidFill>
            <a:prstDash val="solid"/>
          </a:ln>
        </p:spPr>
      </p:sp>
      <p:sp>
        <p:nvSpPr>
          <p:cNvPr id="9" name="Text 6"/>
          <p:cNvSpPr txBox="1"/>
          <p:nvPr/>
        </p:nvSpPr>
        <p:spPr>
          <a:xfrm>
            <a:off x="795528" y="3931920"/>
            <a:ext cx="219456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spcAft>
                <a:spcPts val="400"/>
              </a:spcAft>
              <a:buNone/>
            </a:pPr>
            <a:r>
              <a:rPr lang="en-US" sz="1600" b="1" dirty="0">
                <a:solidFill>
                  <a:srgbClr val="C20E1C"/>
                </a:solidFill>
                <a:latin typeface="JetBrains Mono" pitchFamily="34" charset="0"/>
                <a:ea typeface="JetBrains Mono" pitchFamily="34" charset="-122"/>
                <a:cs typeface="JetBrains Mono" pitchFamily="34" charset="-120"/>
              </a:rPr>
              <a:t>2</a:t>
            </a:r>
            <a:endParaRPr lang="en-US" sz="1600" dirty="0"/>
          </a:p>
        </p:txBody>
      </p:sp>
      <p:sp>
        <p:nvSpPr>
          <p:cNvPr id="10" name="Text 7"/>
          <p:cNvSpPr txBox="1"/>
          <p:nvPr/>
        </p:nvSpPr>
        <p:spPr>
          <a:xfrm>
            <a:off x="1508760" y="3840480"/>
            <a:ext cx="9875520" cy="8412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spcAft>
                <a:spcPts val="400"/>
              </a:spcAft>
              <a:buNone/>
            </a:pPr>
            <a:r>
              <a:rPr lang="en-US" sz="2400" dirty="0">
                <a:solidFill>
                  <a:srgbClr val="18181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Add your actual constraints and mark missing details.</a:t>
            </a:r>
            <a:endParaRPr lang="en-US" sz="2400" dirty="0"/>
          </a:p>
        </p:txBody>
      </p:sp>
      <p:sp>
        <p:nvSpPr>
          <p:cNvPr id="11" name="Shape 8"/>
          <p:cNvSpPr/>
          <p:nvPr/>
        </p:nvSpPr>
        <p:spPr>
          <a:xfrm>
            <a:off x="594360" y="4837176"/>
            <a:ext cx="585216" cy="585216"/>
          </a:xfrm>
          <a:prstGeom prst="roundRect">
            <a:avLst>
              <a:gd name="adj" fmla="val 23438"/>
            </a:avLst>
          </a:prstGeom>
          <a:solidFill>
            <a:srgbClr val="FEECEC"/>
          </a:solidFill>
          <a:ln w="8890">
            <a:solidFill>
              <a:srgbClr val="FEECEC"/>
            </a:solidFill>
            <a:prstDash val="solid"/>
          </a:ln>
        </p:spPr>
      </p:sp>
      <p:sp>
        <p:nvSpPr>
          <p:cNvPr id="12" name="Text 9"/>
          <p:cNvSpPr txBox="1"/>
          <p:nvPr/>
        </p:nvSpPr>
        <p:spPr>
          <a:xfrm>
            <a:off x="795528" y="4956048"/>
            <a:ext cx="219456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spcAft>
                <a:spcPts val="400"/>
              </a:spcAft>
              <a:buNone/>
            </a:pPr>
            <a:r>
              <a:rPr lang="en-US" sz="1600" b="1" dirty="0">
                <a:solidFill>
                  <a:srgbClr val="C20E1C"/>
                </a:solidFill>
                <a:latin typeface="JetBrains Mono" pitchFamily="34" charset="0"/>
                <a:ea typeface="JetBrains Mono" pitchFamily="34" charset="-122"/>
                <a:cs typeface="JetBrains Mono" pitchFamily="34" charset="-120"/>
              </a:rPr>
              <a:t>3</a:t>
            </a:r>
            <a:endParaRPr lang="en-US" sz="1600" dirty="0"/>
          </a:p>
        </p:txBody>
      </p:sp>
      <p:sp>
        <p:nvSpPr>
          <p:cNvPr id="13" name="Text 10"/>
          <p:cNvSpPr txBox="1"/>
          <p:nvPr/>
        </p:nvSpPr>
        <p:spPr>
          <a:xfrm>
            <a:off x="1508760" y="4864608"/>
            <a:ext cx="9875520" cy="8412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spcAft>
                <a:spcPts val="400"/>
              </a:spcAft>
              <a:buNone/>
            </a:pPr>
            <a:r>
              <a:rPr lang="en-US" sz="2400" dirty="0">
                <a:solidFill>
                  <a:srgbClr val="18181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Save the input, reviewed output and one correction.</a:t>
            </a:r>
            <a:endParaRPr lang="en-US" sz="2400" dirty="0"/>
          </a:p>
        </p:txBody>
      </p:sp>
      <p:sp>
        <p:nvSpPr>
          <p:cNvPr id="14" name="Text 11"/>
          <p:cNvSpPr txBox="1"/>
          <p:nvPr/>
        </p:nvSpPr>
        <p:spPr>
          <a:xfrm>
            <a:off x="621792" y="6172200"/>
            <a:ext cx="1005840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spcAft>
                <a:spcPts val="400"/>
              </a:spcAft>
              <a:buNone/>
            </a:pPr>
            <a:r>
              <a:rPr lang="en-US" sz="1300" dirty="0">
                <a:solidFill>
                  <a:srgbClr val="71717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Read the input. Check the result. Keep your own artifact.</a:t>
            </a:r>
            <a:endParaRPr lang="en-US" sz="1300" dirty="0"/>
          </a:p>
        </p:txBody>
      </p:sp>
      <p:sp>
        <p:nvSpPr>
          <p:cNvPr id="15" name="Text 12"/>
          <p:cNvSpPr txBox="1"/>
          <p:nvPr/>
        </p:nvSpPr>
        <p:spPr>
          <a:xfrm>
            <a:off x="10652760" y="6217920"/>
            <a:ext cx="914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spcAft>
                <a:spcPts val="400"/>
              </a:spcAft>
              <a:buNone/>
            </a:pPr>
            <a:r>
              <a:rPr lang="en-US" sz="1000" dirty="0">
                <a:solidFill>
                  <a:srgbClr val="71717A"/>
                </a:solidFill>
                <a:latin typeface="JetBrains Mono" pitchFamily="34" charset="0"/>
                <a:ea typeface="JetBrains Mono" pitchFamily="34" charset="-122"/>
                <a:cs typeface="JetBrains Mono" pitchFamily="34" charset="-120"/>
              </a:rPr>
              <a:t>09 / 11</a:t>
            </a:r>
            <a:endParaRPr lang="en-US" sz="1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AFAF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private/tmp/neighbourhood-ai-rebuild/Neighbourhood AI Learning Path/shared-assets/wordmark-light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94360" y="384048"/>
            <a:ext cx="2240280" cy="370332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621792" y="987552"/>
            <a:ext cx="107899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spcAft>
                <a:spcPts val="400"/>
              </a:spcAft>
              <a:buNone/>
            </a:pPr>
            <a:r>
              <a:rPr lang="en-US" sz="1100" dirty="0">
                <a:solidFill>
                  <a:srgbClr val="C20E1C"/>
                </a:solidFill>
                <a:latin typeface="JetBrains Mono" pitchFamily="34" charset="0"/>
                <a:ea typeface="JetBrains Mono" pitchFamily="34" charset="-122"/>
                <a:cs typeface="JetBrains Mono" pitchFamily="34" charset="-120"/>
              </a:rPr>
              <a:t>EVERYDAY QUICK WIN 02</a:t>
            </a:r>
            <a:endParaRPr lang="en-US" sz="1100" dirty="0"/>
          </a:p>
        </p:txBody>
      </p:sp>
      <p:sp>
        <p:nvSpPr>
          <p:cNvPr id="4" name="Text 1"/>
          <p:cNvSpPr txBox="1"/>
          <p:nvPr/>
        </p:nvSpPr>
        <p:spPr>
          <a:xfrm>
            <a:off x="594360" y="1508760"/>
            <a:ext cx="10972800" cy="10241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spcAft>
                <a:spcPts val="400"/>
              </a:spcAft>
              <a:buNone/>
            </a:pPr>
            <a:r>
              <a:rPr lang="en-US" sz="3700" b="1" dirty="0">
                <a:solidFill>
                  <a:srgbClr val="0A0A0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More things you can try</a:t>
            </a:r>
            <a:endParaRPr lang="en-US" sz="3700" dirty="0"/>
          </a:p>
        </p:txBody>
      </p:sp>
      <p:sp>
        <p:nvSpPr>
          <p:cNvPr id="5" name="Shape 2"/>
          <p:cNvSpPr/>
          <p:nvPr/>
        </p:nvSpPr>
        <p:spPr>
          <a:xfrm>
            <a:off x="594360" y="2788920"/>
            <a:ext cx="585216" cy="585216"/>
          </a:xfrm>
          <a:prstGeom prst="roundRect">
            <a:avLst>
              <a:gd name="adj" fmla="val 23438"/>
            </a:avLst>
          </a:prstGeom>
          <a:solidFill>
            <a:srgbClr val="FEECEC"/>
          </a:solidFill>
          <a:ln w="8890">
            <a:solidFill>
              <a:srgbClr val="FEECEC"/>
            </a:solidFill>
            <a:prstDash val="solid"/>
          </a:ln>
        </p:spPr>
      </p:sp>
      <p:sp>
        <p:nvSpPr>
          <p:cNvPr id="6" name="Text 3"/>
          <p:cNvSpPr txBox="1"/>
          <p:nvPr/>
        </p:nvSpPr>
        <p:spPr>
          <a:xfrm>
            <a:off x="795528" y="2907792"/>
            <a:ext cx="219456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spcAft>
                <a:spcPts val="400"/>
              </a:spcAft>
              <a:buNone/>
            </a:pPr>
            <a:r>
              <a:rPr lang="en-US" sz="1600" b="1" dirty="0">
                <a:solidFill>
                  <a:srgbClr val="C20E1C"/>
                </a:solidFill>
                <a:latin typeface="JetBrains Mono" pitchFamily="34" charset="0"/>
                <a:ea typeface="JetBrains Mono" pitchFamily="34" charset="-122"/>
                <a:cs typeface="JetBrains Mono" pitchFamily="34" charset="-120"/>
              </a:rPr>
              <a:t>1</a:t>
            </a:r>
            <a:endParaRPr lang="en-US" sz="1600" dirty="0"/>
          </a:p>
        </p:txBody>
      </p:sp>
      <p:sp>
        <p:nvSpPr>
          <p:cNvPr id="7" name="Text 4"/>
          <p:cNvSpPr txBox="1"/>
          <p:nvPr/>
        </p:nvSpPr>
        <p:spPr>
          <a:xfrm>
            <a:off x="1508760" y="2816352"/>
            <a:ext cx="9875520" cy="8412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spcAft>
                <a:spcPts val="400"/>
              </a:spcAft>
              <a:buNone/>
            </a:pPr>
            <a:r>
              <a:rPr lang="en-US" sz="2400" dirty="0">
                <a:solidFill>
                  <a:srgbClr val="18181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Newsletter backlog: label by topic, then archive checked old issues.</a:t>
            </a:r>
            <a:endParaRPr lang="en-US" sz="2400" dirty="0"/>
          </a:p>
        </p:txBody>
      </p:sp>
      <p:sp>
        <p:nvSpPr>
          <p:cNvPr id="8" name="Shape 5"/>
          <p:cNvSpPr/>
          <p:nvPr/>
        </p:nvSpPr>
        <p:spPr>
          <a:xfrm>
            <a:off x="594360" y="3813048"/>
            <a:ext cx="585216" cy="585216"/>
          </a:xfrm>
          <a:prstGeom prst="roundRect">
            <a:avLst>
              <a:gd name="adj" fmla="val 23438"/>
            </a:avLst>
          </a:prstGeom>
          <a:solidFill>
            <a:srgbClr val="FEECEC"/>
          </a:solidFill>
          <a:ln w="8890">
            <a:solidFill>
              <a:srgbClr val="FEECEC"/>
            </a:solidFill>
            <a:prstDash val="solid"/>
          </a:ln>
        </p:spPr>
      </p:sp>
      <p:sp>
        <p:nvSpPr>
          <p:cNvPr id="9" name="Text 6"/>
          <p:cNvSpPr txBox="1"/>
          <p:nvPr/>
        </p:nvSpPr>
        <p:spPr>
          <a:xfrm>
            <a:off x="795528" y="3931920"/>
            <a:ext cx="219456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spcAft>
                <a:spcPts val="400"/>
              </a:spcAft>
              <a:buNone/>
            </a:pPr>
            <a:r>
              <a:rPr lang="en-US" sz="1600" b="1" dirty="0">
                <a:solidFill>
                  <a:srgbClr val="C20E1C"/>
                </a:solidFill>
                <a:latin typeface="JetBrains Mono" pitchFamily="34" charset="0"/>
                <a:ea typeface="JetBrains Mono" pitchFamily="34" charset="-122"/>
                <a:cs typeface="JetBrains Mono" pitchFamily="34" charset="-120"/>
              </a:rPr>
              <a:t>2</a:t>
            </a:r>
            <a:endParaRPr lang="en-US" sz="1600" dirty="0"/>
          </a:p>
        </p:txBody>
      </p:sp>
      <p:sp>
        <p:nvSpPr>
          <p:cNvPr id="10" name="Text 7"/>
          <p:cNvSpPr txBox="1"/>
          <p:nvPr/>
        </p:nvSpPr>
        <p:spPr>
          <a:xfrm>
            <a:off x="1508760" y="3840480"/>
            <a:ext cx="9875520" cy="8412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spcAft>
                <a:spcPts val="400"/>
              </a:spcAft>
              <a:buNone/>
            </a:pPr>
            <a:r>
              <a:rPr lang="en-US" sz="2400" dirty="0">
                <a:solidFill>
                  <a:srgbClr val="18181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Work inbox: list replies due and missing deadlines.</a:t>
            </a:r>
            <a:endParaRPr lang="en-US" sz="2400" dirty="0"/>
          </a:p>
        </p:txBody>
      </p:sp>
      <p:sp>
        <p:nvSpPr>
          <p:cNvPr id="11" name="Shape 8"/>
          <p:cNvSpPr/>
          <p:nvPr/>
        </p:nvSpPr>
        <p:spPr>
          <a:xfrm>
            <a:off x="594360" y="4837176"/>
            <a:ext cx="585216" cy="585216"/>
          </a:xfrm>
          <a:prstGeom prst="roundRect">
            <a:avLst>
              <a:gd name="adj" fmla="val 23438"/>
            </a:avLst>
          </a:prstGeom>
          <a:solidFill>
            <a:srgbClr val="FEECEC"/>
          </a:solidFill>
          <a:ln w="8890">
            <a:solidFill>
              <a:srgbClr val="FEECEC"/>
            </a:solidFill>
            <a:prstDash val="solid"/>
          </a:ln>
        </p:spPr>
      </p:sp>
      <p:sp>
        <p:nvSpPr>
          <p:cNvPr id="12" name="Text 9"/>
          <p:cNvSpPr txBox="1"/>
          <p:nvPr/>
        </p:nvSpPr>
        <p:spPr>
          <a:xfrm>
            <a:off x="795528" y="4956048"/>
            <a:ext cx="219456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spcAft>
                <a:spcPts val="400"/>
              </a:spcAft>
              <a:buNone/>
            </a:pPr>
            <a:r>
              <a:rPr lang="en-US" sz="1600" b="1" dirty="0">
                <a:solidFill>
                  <a:srgbClr val="C20E1C"/>
                </a:solidFill>
                <a:latin typeface="JetBrains Mono" pitchFamily="34" charset="0"/>
                <a:ea typeface="JetBrains Mono" pitchFamily="34" charset="-122"/>
                <a:cs typeface="JetBrains Mono" pitchFamily="34" charset="-120"/>
              </a:rPr>
              <a:t>3</a:t>
            </a:r>
            <a:endParaRPr lang="en-US" sz="1600" dirty="0"/>
          </a:p>
        </p:txBody>
      </p:sp>
      <p:sp>
        <p:nvSpPr>
          <p:cNvPr id="13" name="Text 10"/>
          <p:cNvSpPr txBox="1"/>
          <p:nvPr/>
        </p:nvSpPr>
        <p:spPr>
          <a:xfrm>
            <a:off x="1508760" y="4864608"/>
            <a:ext cx="9875520" cy="8412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spcAft>
                <a:spcPts val="400"/>
              </a:spcAft>
              <a:buNone/>
            </a:pPr>
            <a:r>
              <a:rPr lang="en-US" sz="2400" dirty="0">
                <a:solidFill>
                  <a:srgbClr val="18181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Personal inbox: separate receipts, appointments and low-value promotions.</a:t>
            </a:r>
            <a:endParaRPr lang="en-US" sz="2400" dirty="0"/>
          </a:p>
        </p:txBody>
      </p:sp>
      <p:sp>
        <p:nvSpPr>
          <p:cNvPr id="14" name="Text 11"/>
          <p:cNvSpPr txBox="1"/>
          <p:nvPr/>
        </p:nvSpPr>
        <p:spPr>
          <a:xfrm>
            <a:off x="621792" y="6172200"/>
            <a:ext cx="1005840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spcAft>
                <a:spcPts val="400"/>
              </a:spcAft>
              <a:buNone/>
            </a:pPr>
            <a:r>
              <a:rPr lang="en-US" sz="1300" dirty="0">
                <a:solidFill>
                  <a:srgbClr val="71717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Read the input. Check the result. Keep your own artifact.</a:t>
            </a:r>
            <a:endParaRPr lang="en-US" sz="1300" dirty="0"/>
          </a:p>
        </p:txBody>
      </p:sp>
      <p:sp>
        <p:nvSpPr>
          <p:cNvPr id="15" name="Text 12"/>
          <p:cNvSpPr txBox="1"/>
          <p:nvPr/>
        </p:nvSpPr>
        <p:spPr>
          <a:xfrm>
            <a:off x="10652760" y="6217920"/>
            <a:ext cx="914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spcAft>
                <a:spcPts val="400"/>
              </a:spcAft>
              <a:buNone/>
            </a:pPr>
            <a:r>
              <a:rPr lang="en-US" sz="1000" dirty="0">
                <a:solidFill>
                  <a:srgbClr val="71717A"/>
                </a:solidFill>
                <a:latin typeface="JetBrains Mono" pitchFamily="34" charset="0"/>
                <a:ea typeface="JetBrains Mono" pitchFamily="34" charset="-122"/>
                <a:cs typeface="JetBrains Mono" pitchFamily="34" charset="-120"/>
              </a:rPr>
              <a:t>10 / 11</a:t>
            </a:r>
            <a:endParaRPr lang="en-US" sz="1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AFAF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private/tmp/neighbourhood-ai-rebuild/Neighbourhood AI Learning Path/shared-assets/wordmark-light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94360" y="384048"/>
            <a:ext cx="2240280" cy="370332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621792" y="987552"/>
            <a:ext cx="107899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spcAft>
                <a:spcPts val="400"/>
              </a:spcAft>
              <a:buNone/>
            </a:pPr>
            <a:r>
              <a:rPr lang="en-US" sz="1100" dirty="0">
                <a:solidFill>
                  <a:srgbClr val="C20E1C"/>
                </a:solidFill>
                <a:latin typeface="JetBrains Mono" pitchFamily="34" charset="0"/>
                <a:ea typeface="JetBrains Mono" pitchFamily="34" charset="-122"/>
                <a:cs typeface="JetBrains Mono" pitchFamily="34" charset="-120"/>
              </a:rPr>
              <a:t>EVERYDAY QUICK WIN 02</a:t>
            </a:r>
            <a:endParaRPr lang="en-US" sz="1100" dirty="0"/>
          </a:p>
        </p:txBody>
      </p:sp>
      <p:sp>
        <p:nvSpPr>
          <p:cNvPr id="4" name="Text 1"/>
          <p:cNvSpPr txBox="1"/>
          <p:nvPr/>
        </p:nvSpPr>
        <p:spPr>
          <a:xfrm>
            <a:off x="594360" y="1508760"/>
            <a:ext cx="10972800" cy="10241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spcAft>
                <a:spcPts val="400"/>
              </a:spcAft>
              <a:buNone/>
            </a:pPr>
            <a:r>
              <a:rPr lang="en-US" sz="3700" b="1" dirty="0">
                <a:solidFill>
                  <a:srgbClr val="0A0A0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Keep your win, then go further</a:t>
            </a:r>
            <a:endParaRPr lang="en-US" sz="3700" dirty="0"/>
          </a:p>
        </p:txBody>
      </p:sp>
      <p:sp>
        <p:nvSpPr>
          <p:cNvPr id="5" name="Shape 2"/>
          <p:cNvSpPr/>
          <p:nvPr/>
        </p:nvSpPr>
        <p:spPr>
          <a:xfrm>
            <a:off x="594360" y="2788920"/>
            <a:ext cx="585216" cy="585216"/>
          </a:xfrm>
          <a:prstGeom prst="roundRect">
            <a:avLst>
              <a:gd name="adj" fmla="val 23438"/>
            </a:avLst>
          </a:prstGeom>
          <a:solidFill>
            <a:srgbClr val="FEECEC"/>
          </a:solidFill>
          <a:ln w="8890">
            <a:solidFill>
              <a:srgbClr val="FEECEC"/>
            </a:solidFill>
            <a:prstDash val="solid"/>
          </a:ln>
        </p:spPr>
      </p:sp>
      <p:sp>
        <p:nvSpPr>
          <p:cNvPr id="6" name="Text 3"/>
          <p:cNvSpPr txBox="1"/>
          <p:nvPr/>
        </p:nvSpPr>
        <p:spPr>
          <a:xfrm>
            <a:off x="795528" y="2907792"/>
            <a:ext cx="219456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spcAft>
                <a:spcPts val="400"/>
              </a:spcAft>
              <a:buNone/>
            </a:pPr>
            <a:r>
              <a:rPr lang="en-US" sz="1600" b="1" dirty="0">
                <a:solidFill>
                  <a:srgbClr val="C20E1C"/>
                </a:solidFill>
                <a:latin typeface="JetBrains Mono" pitchFamily="34" charset="0"/>
                <a:ea typeface="JetBrains Mono" pitchFamily="34" charset="-122"/>
                <a:cs typeface="JetBrains Mono" pitchFamily="34" charset="-120"/>
              </a:rPr>
              <a:t>1</a:t>
            </a:r>
            <a:endParaRPr lang="en-US" sz="1600" dirty="0"/>
          </a:p>
        </p:txBody>
      </p:sp>
      <p:sp>
        <p:nvSpPr>
          <p:cNvPr id="7" name="Text 4"/>
          <p:cNvSpPr txBox="1"/>
          <p:nvPr/>
        </p:nvSpPr>
        <p:spPr>
          <a:xfrm>
            <a:off x="1508760" y="2816352"/>
            <a:ext cx="9875520" cy="8412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spcAft>
                <a:spcPts val="400"/>
              </a:spcAft>
              <a:buNone/>
            </a:pPr>
            <a:r>
              <a:rPr lang="en-US" sz="2400" dirty="0">
                <a:solidFill>
                  <a:srgbClr val="18181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Explain one correction to a neighbour.</a:t>
            </a:r>
            <a:endParaRPr lang="en-US" sz="2400" dirty="0"/>
          </a:p>
        </p:txBody>
      </p:sp>
      <p:sp>
        <p:nvSpPr>
          <p:cNvPr id="8" name="Shape 5"/>
          <p:cNvSpPr/>
          <p:nvPr/>
        </p:nvSpPr>
        <p:spPr>
          <a:xfrm>
            <a:off x="594360" y="3813048"/>
            <a:ext cx="585216" cy="585216"/>
          </a:xfrm>
          <a:prstGeom prst="roundRect">
            <a:avLst>
              <a:gd name="adj" fmla="val 23438"/>
            </a:avLst>
          </a:prstGeom>
          <a:solidFill>
            <a:srgbClr val="FEECEC"/>
          </a:solidFill>
          <a:ln w="8890">
            <a:solidFill>
              <a:srgbClr val="FEECEC"/>
            </a:solidFill>
            <a:prstDash val="solid"/>
          </a:ln>
        </p:spPr>
      </p:sp>
      <p:sp>
        <p:nvSpPr>
          <p:cNvPr id="9" name="Text 6"/>
          <p:cNvSpPr txBox="1"/>
          <p:nvPr/>
        </p:nvSpPr>
        <p:spPr>
          <a:xfrm>
            <a:off x="795528" y="3931920"/>
            <a:ext cx="219456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spcAft>
                <a:spcPts val="400"/>
              </a:spcAft>
              <a:buNone/>
            </a:pPr>
            <a:r>
              <a:rPr lang="en-US" sz="1600" b="1" dirty="0">
                <a:solidFill>
                  <a:srgbClr val="C20E1C"/>
                </a:solidFill>
                <a:latin typeface="JetBrains Mono" pitchFamily="34" charset="0"/>
                <a:ea typeface="JetBrains Mono" pitchFamily="34" charset="-122"/>
                <a:cs typeface="JetBrains Mono" pitchFamily="34" charset="-120"/>
              </a:rPr>
              <a:t>2</a:t>
            </a:r>
            <a:endParaRPr lang="en-US" sz="1600" dirty="0"/>
          </a:p>
        </p:txBody>
      </p:sp>
      <p:sp>
        <p:nvSpPr>
          <p:cNvPr id="10" name="Text 7"/>
          <p:cNvSpPr txBox="1"/>
          <p:nvPr/>
        </p:nvSpPr>
        <p:spPr>
          <a:xfrm>
            <a:off x="1508760" y="3840480"/>
            <a:ext cx="9875520" cy="8412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spcAft>
                <a:spcPts val="400"/>
              </a:spcAft>
              <a:buNone/>
            </a:pPr>
            <a:r>
              <a:rPr lang="en-US" sz="2400" dirty="0">
                <a:solidFill>
                  <a:srgbClr val="18181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Use the browser companion for the full sample and numbered steps.</a:t>
            </a:r>
            <a:endParaRPr lang="en-US" sz="2400" dirty="0"/>
          </a:p>
        </p:txBody>
      </p:sp>
      <p:sp>
        <p:nvSpPr>
          <p:cNvPr id="11" name="Shape 8"/>
          <p:cNvSpPr/>
          <p:nvPr/>
        </p:nvSpPr>
        <p:spPr>
          <a:xfrm>
            <a:off x="594360" y="4837176"/>
            <a:ext cx="585216" cy="585216"/>
          </a:xfrm>
          <a:prstGeom prst="roundRect">
            <a:avLst>
              <a:gd name="adj" fmla="val 23438"/>
            </a:avLst>
          </a:prstGeom>
          <a:solidFill>
            <a:srgbClr val="FEECEC"/>
          </a:solidFill>
          <a:ln w="8890">
            <a:solidFill>
              <a:srgbClr val="FEECEC"/>
            </a:solidFill>
            <a:prstDash val="solid"/>
          </a:ln>
        </p:spPr>
      </p:sp>
      <p:sp>
        <p:nvSpPr>
          <p:cNvPr id="12" name="Text 9"/>
          <p:cNvSpPr txBox="1"/>
          <p:nvPr/>
        </p:nvSpPr>
        <p:spPr>
          <a:xfrm>
            <a:off x="795528" y="4956048"/>
            <a:ext cx="219456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spcAft>
                <a:spcPts val="400"/>
              </a:spcAft>
              <a:buNone/>
            </a:pPr>
            <a:r>
              <a:rPr lang="en-US" sz="1600" b="1" dirty="0">
                <a:solidFill>
                  <a:srgbClr val="C20E1C"/>
                </a:solidFill>
                <a:latin typeface="JetBrains Mono" pitchFamily="34" charset="0"/>
                <a:ea typeface="JetBrains Mono" pitchFamily="34" charset="-122"/>
                <a:cs typeface="JetBrains Mono" pitchFamily="34" charset="-120"/>
              </a:rPr>
              <a:t>3</a:t>
            </a:r>
            <a:endParaRPr lang="en-US" sz="1600" dirty="0"/>
          </a:p>
        </p:txBody>
      </p:sp>
      <p:sp>
        <p:nvSpPr>
          <p:cNvPr id="13" name="Text 10"/>
          <p:cNvSpPr txBox="1"/>
          <p:nvPr/>
        </p:nvSpPr>
        <p:spPr>
          <a:xfrm>
            <a:off x="1508760" y="4864608"/>
            <a:ext cx="9875520" cy="8412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spcAft>
                <a:spcPts val="400"/>
              </a:spcAft>
              <a:buNone/>
            </a:pPr>
            <a:r>
              <a:rPr lang="en-US" sz="2400" dirty="0">
                <a:solidFill>
                  <a:srgbClr val="18181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Continue to module 01 for checking AI claims, then module 02 for a bounded assistant.</a:t>
            </a:r>
            <a:endParaRPr lang="en-US" sz="2400" dirty="0"/>
          </a:p>
        </p:txBody>
      </p:sp>
      <p:sp>
        <p:nvSpPr>
          <p:cNvPr id="14" name="Text 11"/>
          <p:cNvSpPr txBox="1"/>
          <p:nvPr/>
        </p:nvSpPr>
        <p:spPr>
          <a:xfrm>
            <a:off x="621792" y="6172200"/>
            <a:ext cx="1005840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spcAft>
                <a:spcPts val="400"/>
              </a:spcAft>
              <a:buNone/>
            </a:pPr>
            <a:r>
              <a:rPr lang="en-US" sz="1300" dirty="0">
                <a:solidFill>
                  <a:srgbClr val="71717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Read the input. Check the result. Keep your own artifact.</a:t>
            </a:r>
            <a:endParaRPr lang="en-US" sz="1300" dirty="0"/>
          </a:p>
        </p:txBody>
      </p:sp>
      <p:sp>
        <p:nvSpPr>
          <p:cNvPr id="15" name="Text 12"/>
          <p:cNvSpPr txBox="1"/>
          <p:nvPr/>
        </p:nvSpPr>
        <p:spPr>
          <a:xfrm>
            <a:off x="10652760" y="6217920"/>
            <a:ext cx="914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spcAft>
                <a:spcPts val="400"/>
              </a:spcAft>
              <a:buNone/>
            </a:pPr>
            <a:r>
              <a:rPr lang="en-US" sz="1000" dirty="0">
                <a:solidFill>
                  <a:srgbClr val="71717A"/>
                </a:solidFill>
                <a:latin typeface="JetBrains Mono" pitchFamily="34" charset="0"/>
                <a:ea typeface="JetBrains Mono" pitchFamily="34" charset="-122"/>
                <a:cs typeface="JetBrains Mono" pitchFamily="34" charset="-120"/>
              </a:rPr>
              <a:t>11 / 11</a:t>
            </a:r>
            <a:endParaRPr lang="en-US" sz="1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Inter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Inter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11</Slides>
  <Notes>11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4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</vt:vector>
  </TitlesOfParts>
  <Company>Neighbourhood learning community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Clear email clutter without losing important mail</dc:title>
  <dc:subject>Original neighbourhood AI Builder Path</dc:subject>
  <dc:creator>@iamsajaldubey</dc:creator>
  <cp:lastModifiedBy>@iamsajaldubey</cp:lastModifiedBy>
  <cp:revision>1</cp:revision>
  <dcterms:created xsi:type="dcterms:W3CDTF">2026-10-08T19:02:57Z</dcterms:created>
  <dcterms:modified xsi:type="dcterms:W3CDTF">2026-10-08T19:02:57Z</dcterms:modified>
</cp:coreProperties>
</file>